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notesMaster" Target="notesMasters/notesMaster1.xml"/>
<Relationship Id="rId19" Type="http://schemas.openxmlformats.org/officeDocument/2006/relationships/presProps" Target="presProps.xml"/>
<Relationship Id="rId20" Type="http://schemas.openxmlformats.org/officeDocument/2006/relationships/viewProps" Target="viewProps.xml"/>
<Relationship Id="rId21" Type="http://schemas.openxmlformats.org/officeDocument/2006/relationships/theme" Target="theme/theme1.xml"/>
<Relationship Id="rId22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6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 charter to adapt: replace every field in [brackets] — PowerPoint's find and replace does it on every page at once, footer included.</a:t>
            </a:r>
          </a:p>
          <a:p>
            <a:r>
              <a:rPr lang="en-US" dirty="0"/>
              <a:t>Picture: a proposed way of teaching; a signature alone guarantees neither adoption nor compliance.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page stands for the header box of the text version: delete it once the charter is adapted. The licence notice on the last page stays.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GDPR, article 29: anyone acting under the authority of the controller processes the data only on its instructions.</a:t>
            </a:r>
          </a:p>
          <a:p>
            <a:r>
              <a:rPr lang="en-US" dirty="0"/>
              <a:t>Picture: an illustrative scenario, not a leak observed at a customer.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columns: what is allowed, what is forbidden. The list of approved tools lives elsewhere (intranet, wiki): it changes more often than the charter.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GDPR, articles 9 and 10: special categories of personal data, and data relating to criminal convictions and offences.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Picture: an illustration of the flow, not a screenshot of the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Act, article 4: the organisation takes measures to support its staff's AI literacy; no certificate is required.</a:t>
            </a:r>
          </a:p>
          <a:p>
            <a:r>
              <a:rPr lang="en-US" dirty="0"/>
              <a:t>Picture: an adoption goal to measure, not a teaching gain already proven.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text sent to an AI cannot be recalled: what counts is speed.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informed commitment, not a discharge: a signed charter discharges the organisation of nothing. What counts is that people know it when they 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0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Relationship Id="rId3" Type="http://schemas.openxmlformats.org/officeDocument/2006/relationships/image" Target="../media/image2.jp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Relationship Id="rId3" Type="http://schemas.openxmlformats.org/officeDocument/2006/relationships/image" Target="../media/image3.jp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Relationship Id="rId3" Type="http://schemas.openxmlformats.org/officeDocument/2006/relationships/image" Target="../media/image4.jp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28-une-charte-que-l-on-comprend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Charter for the use of AI tools at [Organisation]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Version [number] of [date] · Owner: [function, e.g. the DPO]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An example to adapt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PUBLISHED BY DONOTLEAK (CONTEE)</a:t>
            </a:r>
          </a:p>
        </p:txBody>
      </p:sp>
      <p:sp>
        <p:nvSpPr>
          <p:cNvPr id="11" name="Shape 11"/>
          <p:cNvSpPr/>
          <p:nvPr/>
        </p:nvSpPr>
        <p:spPr>
          <a:xfrm>
            <a:off x="654280" y="2107680"/>
            <a:ext cx="3439440" cy="10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to help organisations write their own charter, under the CC BY-SA 4.0 licence (see the end: keep that notice).</a:t>
            </a:r>
          </a:p>
        </p:txBody>
      </p:sp>
      <p:sp>
        <p:nvSpPr>
          <p:cNvPr id="12" name="Shape 12"/>
          <p:cNvSpPr/>
          <p:nvPr/>
        </p:nvSpPr>
        <p:spPr>
          <a:xfrm>
            <a:off x="4230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4380280" y="1620000"/>
            <a:ext cx="3439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IT IS NOT LEGAL ADVICE</a:t>
            </a:r>
          </a:p>
        </p:txBody>
      </p:sp>
      <p:sp>
        <p:nvSpPr>
          <p:cNvPr id="14" name="Shape 14"/>
          <p:cNvSpPr/>
          <p:nvPr/>
        </p:nvSpPr>
        <p:spPr>
          <a:xfrm>
            <a:off x="4380280" y="1863840"/>
            <a:ext cx="3439440" cy="131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 it with your data protection officer (DPO), your legal counsel and, where required, your staff representatives.</a:t>
            </a:r>
          </a:p>
        </p:txBody>
      </p:sp>
      <p:sp>
        <p:nvSpPr>
          <p:cNvPr id="15" name="Shape 15"/>
          <p:cNvSpPr/>
          <p:nvPr/>
        </p:nvSpPr>
        <p:spPr>
          <a:xfrm>
            <a:off x="7956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8106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REPLACE EVERY FIELD IN [BRACKETS]</a:t>
            </a:r>
          </a:p>
        </p:txBody>
      </p:sp>
      <p:sp>
        <p:nvSpPr>
          <p:cNvPr id="17" name="Shape 17"/>
          <p:cNvSpPr/>
          <p:nvPr/>
        </p:nvSpPr>
        <p:spPr>
          <a:xfrm>
            <a:off x="8106280" y="2107680"/>
            <a:ext cx="3439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and delete this page.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AI tools help us write, summarise, translate and code.</a:t>
            </a:r>
          </a:p>
        </p:txBody>
      </p:sp>
      <p:sp>
        <p:nvSpPr>
          <p:cNvPr id="10" name="Shape 10"/>
          <p:cNvSpPr/>
          <p:nvPr/>
        </p:nvSpPr>
        <p:spPr>
          <a:xfrm>
            <a:off x="5080000" y="210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14280" y="210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What leaves</a:t>
            </a:r>
          </a:p>
        </p:txBody>
      </p:sp>
      <p:sp>
        <p:nvSpPr>
          <p:cNvPr id="12" name="Shape 12"/>
          <p:cNvSpPr/>
          <p:nvPr/>
        </p:nvSpPr>
        <p:spPr>
          <a:xfrm>
            <a:off x="7286000" y="210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390280" y="210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What we paste into them leaves [Organisation]:</a:t>
            </a:r>
          </a:p>
        </p:txBody>
      </p:sp>
      <p:sp>
        <p:nvSpPr>
          <p:cNvPr id="14" name="Shape 14"/>
          <p:cNvSpPr/>
          <p:nvPr/>
        </p:nvSpPr>
        <p:spPr>
          <a:xfrm>
            <a:off x="5080000" y="301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214280" y="301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At the provider</a:t>
            </a:r>
          </a:p>
        </p:txBody>
      </p:sp>
      <p:sp>
        <p:nvSpPr>
          <p:cNvPr id="16" name="Shape 16"/>
          <p:cNvSpPr/>
          <p:nvPr/>
        </p:nvSpPr>
        <p:spPr>
          <a:xfrm>
            <a:off x="7286000" y="301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90280" y="301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depending on the tool, its contract and its settings, the provider may keep it, read it or reuse it.</a:t>
            </a:r>
          </a:p>
        </p:txBody>
      </p:sp>
      <p:sp>
        <p:nvSpPr>
          <p:cNvPr id="18" name="Shape 18"/>
          <p:cNvSpPr/>
          <p:nvPr/>
        </p:nvSpPr>
        <p:spPr>
          <a:xfrm>
            <a:off x="5080000" y="392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5214280" y="392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What this charter says</a:t>
            </a:r>
          </a:p>
        </p:txBody>
      </p:sp>
      <p:sp>
        <p:nvSpPr>
          <p:cNvPr id="20" name="Shape 20"/>
          <p:cNvSpPr/>
          <p:nvPr/>
        </p:nvSpPr>
        <p:spPr>
          <a:xfrm>
            <a:off x="7286000" y="392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390280" y="392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This charter says which uses are allowed, what must be protected first, and whom to call.</a:t>
            </a:r>
          </a:p>
        </p:txBody>
      </p:sp>
      <p:sp>
        <p:nvSpPr>
          <p:cNvPr id="22" name="Shape 22"/>
          <p:cNvSpPr/>
          <p:nvPr/>
        </p:nvSpPr>
        <p:spPr>
          <a:xfrm>
            <a:off x="5080000" y="483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5214280" y="483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What it sets</a:t>
            </a:r>
          </a:p>
        </p:txBody>
      </p:sp>
      <p:sp>
        <p:nvSpPr>
          <p:cNvPr id="24" name="Shape 24"/>
          <p:cNvSpPr/>
          <p:nvPr/>
        </p:nvSpPr>
        <p:spPr>
          <a:xfrm>
            <a:off x="7286000" y="483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7390280" y="483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It sets out the instructions [Organisation] gives, as controller, to everyone who handles its data.</a:t>
            </a:r>
          </a:p>
        </p:txBody>
      </p:sp>
      <p:sp>
        <p:nvSpPr>
          <p:cNvPr id="26" name="Shape 26"/>
          <p:cNvSpPr/>
          <p:nvPr/>
        </p:nvSpPr>
        <p:spPr>
          <a:xfrm>
            <a:off x="700000" y="150000"/>
            <a:ext cx="10792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1. Why this charter</a:t>
            </a:r>
          </a:p>
        </p:txBody>
      </p:sp>
      <p:pic>
        <p:nvPicPr>
          <p:cNvPr id="37" name="01-le-copier-coller-qui-sort-de-l-entreprise-portrait.jpg" descr="contee:keep"/>
          <p:cNvPicPr>
            <a:picLocks noChangeAspect="1"/>
          </p:cNvPicPr>
          <p:nvPr/>
        </p:nvPicPr>
        <p:blipFill>
          <a:blip r:embed="rId3"/>
          <a:srcRect t="73" b="73"/>
          <a:stretch>
            <a:fillRect/>
          </a:stretch>
        </p:blipFill>
        <p:spPr>
          <a:xfrm>
            <a:off x="700000" y="1550000"/>
            <a:ext cx="4100000" cy="46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2. Scope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Who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every employee, intern, temporary worker and contractor acting for [Organisation]; [add: officers, volunteers…].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727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64912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Which tools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64912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every AI tool used for work — chat assistants, writing and translation tools, code assistants, meeting transcription, AI features built into software already in use — whether [Organisation] provides it or not, on a work or a personal device or account.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Which information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everything [Organisation] holds or receives — about its staff, customers, [patients, pupils…], suppliers and partners — and its contracts, figures, plans, source code and know-how.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3. Allowed and forbidden uses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Approved tools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[Function] keeps the list of approved tools, and of the account to use with each, at [location]. A tool that is not on the list is not used with work information until [function] has reviewed it. Ask: the list grows with the requests.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9526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741706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✓ Allowed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741706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with an approved tool, once the text is protected (section 4):
✓ drafting, rewording, summarising and translating;
✓ [add your own cases: reviewing code, preparing a meeting…].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369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983413"/>
            <a:ext cx="260000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✗ Forbidden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983413"/>
            <a:ext cx="799144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✗ entering information you are not authorised to share outside [Organisation];
✗ using a personal account, or a tool not on the list, with work information;
✗ leaving to an AI a decision about a person (hiring, assessment, credit, care…) without a human review [and without the approval of …];
✗ [add your sector's restrictions: professional secrecy, classified information…].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40539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65184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Always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65184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check what the AI returns — errors, invented facts, bias — before using it. You remain the author of what you send and of what you do with the answer.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Before a text or a document reaches an AI tool: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1. REPLACE WHAT IDENTIFIES A PERSON</a:t>
            </a:r>
          </a:p>
        </p:txBody>
      </p:sp>
      <p:sp>
        <p:nvSpPr>
          <p:cNvPr id="11" name="Shape 11"/>
          <p:cNvSpPr/>
          <p:nvPr/>
        </p:nvSpPr>
        <p:spPr>
          <a:xfrm>
            <a:off x="654280" y="2107680"/>
            <a:ext cx="3439440" cy="155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names, email and postal addresses, phone numbers, dates of birth, identification numbers, bank details (IBAN, card numbers), health information.</a:t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3862160"/>
            <a:ext cx="3439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2. REMOVE SECRETS</a:t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4106000"/>
            <a:ext cx="343944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passwords, access keys and tokens, internal addresses and server names.</a:t>
            </a:r>
          </a:p>
        </p:txBody>
      </p:sp>
      <p:sp>
        <p:nvSpPr>
          <p:cNvPr id="14" name="Shape 14"/>
          <p:cNvSpPr/>
          <p:nvPr/>
        </p:nvSpPr>
        <p:spPr>
          <a:xfrm>
            <a:off x="4230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4380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3. REMOVE WHAT [ORGANISATION] HAS PROMISED</a:t>
            </a:r>
          </a:p>
        </p:txBody>
      </p:sp>
      <p:sp>
        <p:nvSpPr>
          <p:cNvPr id="16" name="Shape 16"/>
          <p:cNvSpPr/>
          <p:nvPr/>
        </p:nvSpPr>
        <p:spPr>
          <a:xfrm>
            <a:off x="4380280" y="2107680"/>
            <a:ext cx="3439440" cy="131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to keep confidential: documents received under a non-disclosure agreement, tenders, prices, contracts, source code, strategy.</a:t>
            </a:r>
          </a:p>
        </p:txBody>
      </p:sp>
      <p:sp>
        <p:nvSpPr>
          <p:cNvPr id="17" name="Shape 17"/>
          <p:cNvSpPr/>
          <p:nvPr/>
        </p:nvSpPr>
        <p:spPr>
          <a:xfrm>
            <a:off x="4380280" y="361832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4. CHECK THE HIDDEN PARTS OF A FILE</a:t>
            </a:r>
          </a:p>
        </p:txBody>
      </p:sp>
      <p:sp>
        <p:nvSpPr>
          <p:cNvPr id="18" name="Shape 18"/>
          <p:cNvSpPr/>
          <p:nvPr/>
        </p:nvSpPr>
        <p:spPr>
          <a:xfrm>
            <a:off x="4380280" y="4106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comments, tracked changes, metadata, hidden sheets.</a:t>
            </a:r>
          </a:p>
        </p:txBody>
      </p:sp>
      <p:sp>
        <p:nvSpPr>
          <p:cNvPr id="19" name="Shape 19"/>
          <p:cNvSpPr/>
          <p:nvPr/>
        </p:nvSpPr>
        <p:spPr>
          <a:xfrm>
            <a:off x="7956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8106280" y="162000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5. SHARE ONLY WHAT THE TASK NEEDS</a:t>
            </a:r>
          </a:p>
        </p:txBody>
      </p:sp>
      <p:sp>
        <p:nvSpPr>
          <p:cNvPr id="21" name="Shape 21"/>
          <p:cNvSpPr/>
          <p:nvPr/>
        </p:nvSpPr>
        <p:spPr>
          <a:xfrm>
            <a:off x="8106280" y="2107680"/>
            <a:ext cx="3439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an AI rarely needs a real name to answer.</a:t>
            </a:r>
          </a:p>
        </p:txBody>
      </p:sp>
      <p:sp>
        <p:nvSpPr>
          <p:cNvPr id="22" name="Shape 22"/>
          <p:cNvSpPr/>
          <p:nvPr/>
        </p:nvSpPr>
        <p:spPr>
          <a:xfrm>
            <a:off x="700000" y="150000"/>
            <a:ext cx="10792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4. Protect before any AI use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What never goes into an AI tool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5302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SPECIAL CATEGORIES OF DATA</a:t>
            </a:r>
          </a:p>
        </p:txBody>
      </p:sp>
      <p:sp>
        <p:nvSpPr>
          <p:cNvPr id="11" name="Shape 11"/>
          <p:cNvSpPr/>
          <p:nvPr/>
        </p:nvSpPr>
        <p:spPr>
          <a:xfrm>
            <a:off x="654280" y="1863840"/>
            <a:ext cx="5302440" cy="10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— health, racial or ethnic origin, political opinions, religious or philosophical beliefs, trade union membership, genetic and biometric data, sex life or sexual orientation —</a:t>
            </a:r>
          </a:p>
        </p:txBody>
      </p:sp>
      <p:sp>
        <p:nvSpPr>
          <p:cNvPr id="12" name="Shape 12"/>
          <p:cNvSpPr/>
          <p:nvPr/>
        </p:nvSpPr>
        <p:spPr>
          <a:xfrm>
            <a:off x="6093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6243280" y="1620000"/>
            <a:ext cx="530244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AND DATA ABOUT CRIMINAL OFFENCES</a:t>
            </a:r>
          </a:p>
        </p:txBody>
      </p:sp>
      <p:sp>
        <p:nvSpPr>
          <p:cNvPr id="14" name="Shape 14"/>
          <p:cNvSpPr/>
          <p:nvPr/>
        </p:nvSpPr>
        <p:spPr>
          <a:xfrm>
            <a:off x="6243280" y="1863840"/>
            <a:ext cx="5302440" cy="57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never go into an AI tool [unless [function] has approved that tool for them in writing].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150000"/>
            <a:ext cx="10792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4. Protect before any AI use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5. The protection tool</a:t>
            </a:r>
          </a:p>
        </p:txBody>
      </p:sp>
      <p:sp>
        <p:nvSpPr>
          <p:cNvPr id="10" name="Shape 10"/>
          <p:cNvSpPr/>
          <p:nvPr/>
        </p:nvSpPr>
        <p:spPr>
          <a:xfrm>
            <a:off x="5080000" y="210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14280" y="210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The tool</a:t>
            </a:r>
          </a:p>
        </p:txBody>
      </p:sp>
      <p:sp>
        <p:nvSpPr>
          <p:cNvPr id="12" name="Shape 12"/>
          <p:cNvSpPr/>
          <p:nvPr/>
        </p:nvSpPr>
        <p:spPr>
          <a:xfrm>
            <a:off x="7286000" y="210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390280" y="210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[Organisation] provides [tool — for example DoNotLeak] so that everyone can apply section 4 in a few seconds:</a:t>
            </a:r>
          </a:p>
        </p:txBody>
      </p:sp>
      <p:sp>
        <p:nvSpPr>
          <p:cNvPr id="14" name="Shape 14"/>
          <p:cNvSpPr/>
          <p:nvPr/>
        </p:nvSpPr>
        <p:spPr>
          <a:xfrm>
            <a:off x="5080000" y="301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214280" y="301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What it does</a:t>
            </a:r>
          </a:p>
        </p:txBody>
      </p:sp>
      <p:sp>
        <p:nvSpPr>
          <p:cNvPr id="16" name="Shape 16"/>
          <p:cNvSpPr/>
          <p:nvPr/>
        </p:nvSpPr>
        <p:spPr>
          <a:xfrm>
            <a:off x="7286000" y="301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90280" y="301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it shows what it finds in a text or a document, replaces it, and lets you keep what the AI needs.</a:t>
            </a:r>
          </a:p>
        </p:txBody>
      </p:sp>
      <p:sp>
        <p:nvSpPr>
          <p:cNvPr id="18" name="Shape 18"/>
          <p:cNvSpPr/>
          <p:nvPr/>
        </p:nvSpPr>
        <p:spPr>
          <a:xfrm>
            <a:off x="5080000" y="392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5214280" y="392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Its limit</a:t>
            </a:r>
          </a:p>
        </p:txBody>
      </p:sp>
      <p:sp>
        <p:nvSpPr>
          <p:cNvPr id="20" name="Shape 20"/>
          <p:cNvSpPr/>
          <p:nvPr/>
        </p:nvSpPr>
        <p:spPr>
          <a:xfrm>
            <a:off x="7286000" y="392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390280" y="392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Detection can miss something: read the result before sending.</a:t>
            </a:r>
          </a:p>
        </p:txBody>
      </p:sp>
      <p:sp>
        <p:nvSpPr>
          <p:cNvPr id="22" name="Shape 22"/>
          <p:cNvSpPr/>
          <p:nvPr/>
        </p:nvSpPr>
        <p:spPr>
          <a:xfrm>
            <a:off x="5080000" y="483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5214280" y="483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The decision</a:t>
            </a:r>
          </a:p>
        </p:txBody>
      </p:sp>
      <p:sp>
        <p:nvSpPr>
          <p:cNvPr id="24" name="Shape 24"/>
          <p:cNvSpPr/>
          <p:nvPr/>
        </p:nvSpPr>
        <p:spPr>
          <a:xfrm>
            <a:off x="7286000" y="483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7390280" y="483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The tool helps; the decision stays yours.</a:t>
            </a:r>
          </a:p>
        </p:txBody>
      </p:sp>
      <p:pic>
        <p:nvPicPr>
          <p:cNvPr id="36" name="08-avant-d-envoyer-une-pause-utile.jpg" descr="contee:keep"/>
          <p:cNvPicPr>
            <a:picLocks noChangeAspect="1"/>
          </p:cNvPicPr>
          <p:nvPr/>
        </p:nvPicPr>
        <p:blipFill>
          <a:blip r:embed="rId3"/>
          <a:srcRect l="24932" r="24932"/>
          <a:stretch>
            <a:fillRect/>
          </a:stretch>
        </p:blipFill>
        <p:spPr>
          <a:xfrm>
            <a:off x="700000" y="1550000"/>
            <a:ext cx="4100000" cy="46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6. Training and help</a:t>
            </a:r>
          </a:p>
        </p:txBody>
      </p:sp>
      <p:sp>
        <p:nvSpPr>
          <p:cNvPr id="10" name="Shape 10"/>
          <p:cNvSpPr/>
          <p:nvPr/>
        </p:nvSpPr>
        <p:spPr>
          <a:xfrm>
            <a:off x="5080000" y="210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14280" y="210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Training</a:t>
            </a:r>
          </a:p>
        </p:txBody>
      </p:sp>
      <p:sp>
        <p:nvSpPr>
          <p:cNvPr id="12" name="Shape 12"/>
          <p:cNvSpPr/>
          <p:nvPr/>
        </p:nvSpPr>
        <p:spPr>
          <a:xfrm>
            <a:off x="7286000" y="210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7390280" y="210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Everyone follows [the training: format, duration] before using an AI tool for work, then [a refresher every …].</a:t>
            </a:r>
          </a:p>
        </p:txBody>
      </p:sp>
      <p:sp>
        <p:nvSpPr>
          <p:cNvPr id="14" name="Shape 14"/>
          <p:cNvSpPr/>
          <p:nvPr/>
        </p:nvSpPr>
        <p:spPr>
          <a:xfrm>
            <a:off x="5080000" y="301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214280" y="301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In each team</a:t>
            </a:r>
          </a:p>
        </p:txBody>
      </p:sp>
      <p:sp>
        <p:nvSpPr>
          <p:cNvPr id="16" name="Shape 16"/>
          <p:cNvSpPr/>
          <p:nvPr/>
        </p:nvSpPr>
        <p:spPr>
          <a:xfrm>
            <a:off x="7286000" y="301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90280" y="301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[the Seals — Seal and Engage Against Leaks — or your own name for the role] relay the reflex and answer questions.</a:t>
            </a:r>
          </a:p>
        </p:txBody>
      </p:sp>
      <p:sp>
        <p:nvSpPr>
          <p:cNvPr id="18" name="Shape 18"/>
          <p:cNvSpPr/>
          <p:nvPr/>
        </p:nvSpPr>
        <p:spPr>
          <a:xfrm>
            <a:off x="5080000" y="392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5214280" y="392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Who they are</a:t>
            </a:r>
          </a:p>
        </p:txBody>
      </p:sp>
      <p:sp>
        <p:nvSpPr>
          <p:cNvPr id="20" name="Shape 20"/>
          <p:cNvSpPr/>
          <p:nvPr/>
        </p:nvSpPr>
        <p:spPr>
          <a:xfrm>
            <a:off x="7286000" y="392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7390280" y="392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[location].</a:t>
            </a:r>
          </a:p>
        </p:txBody>
      </p:sp>
      <p:sp>
        <p:nvSpPr>
          <p:cNvPr id="22" name="Shape 22"/>
          <p:cNvSpPr/>
          <p:nvPr/>
        </p:nvSpPr>
        <p:spPr>
          <a:xfrm>
            <a:off x="5080000" y="4835000"/>
            <a:ext cx="1926000" cy="7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3" name="Shape 23"/>
          <p:cNvSpPr/>
          <p:nvPr/>
        </p:nvSpPr>
        <p:spPr>
          <a:xfrm>
            <a:off x="5214280" y="4835000"/>
            <a:ext cx="1717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b="1" dirty="0">
                <a:solidFill>
                  <a:srgbClr val="FFFFFF"/>
                </a:solidFill>
                <a:latin typeface="+mn-lt"/>
              </a:rPr>
              <a:t>Questions</a:t>
            </a:r>
          </a:p>
        </p:txBody>
      </p:sp>
      <p:sp>
        <p:nvSpPr>
          <p:cNvPr id="24" name="Shape 24"/>
          <p:cNvSpPr/>
          <p:nvPr/>
        </p:nvSpPr>
        <p:spPr>
          <a:xfrm>
            <a:off x="7286000" y="4835000"/>
            <a:ext cx="4214000" cy="76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7390280" y="4835000"/>
            <a:ext cx="400544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[contact: address or channel].</a:t>
            </a:r>
          </a:p>
        </p:txBody>
      </p:sp>
      <p:pic>
        <p:nvPicPr>
          <p:cNvPr id="36" name="40-apprendre-dans-le-geste-portrait.jpg" descr="contee:keep"/>
          <p:cNvPicPr>
            <a:picLocks noChangeAspect="1"/>
          </p:cNvPicPr>
          <p:nvPr/>
        </p:nvPicPr>
        <p:blipFill>
          <a:blip r:embed="rId3"/>
          <a:srcRect t="73" b="73"/>
          <a:stretch>
            <a:fillRect/>
          </a:stretch>
        </p:blipFill>
        <p:spPr>
          <a:xfrm>
            <a:off x="700000" y="1550000"/>
            <a:ext cx="4100000" cy="46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7. Reporting an incident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something left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that should not have — personal data, a secret, a confidential document — or if you are unsure: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5810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619786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1. Say it at once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619786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to [contact, e.g. the DPO: address, phone], within [hours]. An early report is expected and valued; no one is blamed for reporting.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4778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739573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2. Contain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739573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delete the conversation where the tool allows it, and tell [IT security] at once about any password or key that left, so it is revoked and replaced.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84151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1032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3. [Organisation] assesses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1032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what happened. A personal data breach is notified to the supervisory authority [in France, the CNIL] within 72 hours where feasible, unless it is unlikely to result in a risk to people; every breach is documented (GDPR, article 33).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8. Measurement, not surveillance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620000"/>
            <a:ext cx="5302440" cy="131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[Organisation] follows this charter through volumes — approved tools, people trained, incidents reported [, detections by type] — never through the content of what anyone writes.</a:t>
            </a:r>
          </a:p>
        </p:txBody>
      </p:sp>
      <p:sp>
        <p:nvSpPr>
          <p:cNvPr id="11" name="Shape 11"/>
          <p:cNvSpPr/>
          <p:nvPr/>
        </p:nvSpPr>
        <p:spPr>
          <a:xfrm>
            <a:off x="6093649" y="1620000"/>
            <a:ext cx="12700" cy="4600000"/>
          </a:xfrm>
          <a:prstGeom prst="rect">
            <a:avLst/>
          </a:prstGeom>
          <a:solidFill>
            <a:srgbClr val="DCE5EA"/>
          </a:solidFill>
        </p:spPr>
        <p:txBody>
          <a:bodyPr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6243280" y="1620000"/>
            <a:ext cx="5302440" cy="82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[Describe any logging that exists: its purpose, its retention period and who can read it.]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2079000"/>
            <a:ext cx="8600000" cy="27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156000" y="2399000"/>
            <a:ext cx="188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9. Sanctions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309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dirty="0">
                <a:solidFill>
                  <a:srgbClr val="243039"/>
                </a:solidFill>
                <a:latin typeface="+mj-lt"/>
              </a:rPr>
              <a:t>[To be written by [Organisation], according to its internal rules and the applicable labour law.]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66000" y="2049000"/>
            <a:ext cx="166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10. Review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dirty="0">
                <a:solidFill>
                  <a:srgbClr val="243039"/>
                </a:solidFill>
                <a:latin typeface="+mj-lt"/>
              </a:rPr>
              <a:t>[Function] reviews this charter [every year] and after any significant incident,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with [the DPO, IT security, legal, staff representatives]. Proposals: [contact].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I have read the charter for the use of AI tools at [Organisation]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50000"/>
            <a:ext cx="3000000" cy="4500000"/>
          </a:xfrm>
          <a:prstGeom prst="rect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900000" y="1830000"/>
            <a:ext cx="2600000" cy="38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b="1" dirty="0">
                <a:solidFill>
                  <a:srgbClr val="FFFFFF"/>
                </a:solidFill>
                <a:latin typeface="+mn-lt"/>
              </a:rPr>
              <a:t>How to use it</a:t>
            </a:r>
          </a:p>
        </p:txBody>
      </p:sp>
      <p:sp>
        <p:nvSpPr>
          <p:cNvPr id="12" name="Shape 12"/>
          <p:cNvSpPr/>
          <p:nvPr/>
        </p:nvSpPr>
        <p:spPr>
          <a:xfrm>
            <a:off x="900000" y="2270000"/>
            <a:ext cx="2600000" cy="37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FFFFFF"/>
                </a:solidFill>
                <a:latin typeface="+mn-lt"/>
              </a:rPr>
              <a:t>I know what is allowed, what must be protected first and whom to call when in doubt or after an incident. This signature records a reading: it discharges [Organisation] of none of its obligations.</a:t>
            </a:r>
          </a:p>
        </p:txBody>
      </p:sp>
      <p:sp>
        <p:nvSpPr>
          <p:cNvPr id="13" name="Shape 13"/>
          <p:cNvSpPr/>
          <p:nvPr/>
        </p:nvSpPr>
        <p:spPr>
          <a:xfrm>
            <a:off x="4000000" y="165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Full name</a:t>
            </a:r>
          </a:p>
        </p:txBody>
      </p:sp>
      <p:sp>
        <p:nvSpPr>
          <p:cNvPr id="14" name="Shape 14"/>
          <p:cNvSpPr/>
          <p:nvPr/>
        </p:nvSpPr>
        <p:spPr>
          <a:xfrm>
            <a:off x="4000000" y="218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220000" y="233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In capitals</a:t>
            </a:r>
          </a:p>
        </p:txBody>
      </p:sp>
      <p:sp>
        <p:nvSpPr>
          <p:cNvPr id="16" name="Shape 16"/>
          <p:cNvSpPr/>
          <p:nvPr/>
        </p:nvSpPr>
        <p:spPr>
          <a:xfrm>
            <a:off x="7880000" y="165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Team</a:t>
            </a:r>
          </a:p>
        </p:txBody>
      </p:sp>
      <p:sp>
        <p:nvSpPr>
          <p:cNvPr id="17" name="Shape 17"/>
          <p:cNvSpPr/>
          <p:nvPr/>
        </p:nvSpPr>
        <p:spPr>
          <a:xfrm>
            <a:off x="7880000" y="218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8100000" y="233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Department or team</a:t>
            </a:r>
          </a:p>
        </p:txBody>
      </p:sp>
      <p:sp>
        <p:nvSpPr>
          <p:cNvPr id="19" name="Shape 19"/>
          <p:cNvSpPr/>
          <p:nvPr/>
        </p:nvSpPr>
        <p:spPr>
          <a:xfrm>
            <a:off x="4000000" y="403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Date</a:t>
            </a:r>
          </a:p>
        </p:txBody>
      </p:sp>
      <p:sp>
        <p:nvSpPr>
          <p:cNvPr id="20" name="Shape 20"/>
          <p:cNvSpPr/>
          <p:nvPr/>
        </p:nvSpPr>
        <p:spPr>
          <a:xfrm>
            <a:off x="4000000" y="456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4220000" y="471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DD/MM/YYYY</a:t>
            </a:r>
          </a:p>
        </p:txBody>
      </p:sp>
      <p:sp>
        <p:nvSpPr>
          <p:cNvPr id="22" name="Shape 22"/>
          <p:cNvSpPr/>
          <p:nvPr/>
        </p:nvSpPr>
        <p:spPr>
          <a:xfrm>
            <a:off x="7880000" y="4030000"/>
            <a:ext cx="362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Signature</a:t>
            </a:r>
          </a:p>
        </p:txBody>
      </p:sp>
      <p:sp>
        <p:nvSpPr>
          <p:cNvPr id="23" name="Shape 23"/>
          <p:cNvSpPr/>
          <p:nvPr/>
        </p:nvSpPr>
        <p:spPr>
          <a:xfrm>
            <a:off x="7880000" y="4560000"/>
            <a:ext cx="3620000" cy="15900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100000" y="4710000"/>
            <a:ext cx="318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By hand or electronic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8000011" name="Reference Ground"/>
          <p:cNvSpPr/>
          <p:nvPr/>
        </p:nvSpPr>
        <p:spPr>
          <a:xfrm>
            <a:off x="0" y="0"/>
            <a:ext cx="12192000" cy="6460000"/>
          </a:xfrm>
          <a:prstGeom prst="rect">
            <a:avLst/>
          </a:prstGeom>
          <a:solidFill>
            <a:srgbClr val="F4F1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2600" b="0" i="0" dirty="0">
                <a:latin typeface="+mj-lt"/>
              </a:rPr>
              <a:t>References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109736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CNIL, Q&amp;A on the use of generative AI systems (18 July 2024):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https://www.cnil.fr/en/cnils-qa-use-generative-ai-systems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GDPR, Regulation (EU) 2016/679 — articles 24, 29, 32 and 33: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https://eur-lex.europa.eu/eli/reg/2016/679/oj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AI Act, Regulation (EU) 2024/1689 — article 4, AI literacy: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https://eur-lex.europa.eu/eli/reg/2024/1689/oj,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as amended by Regulation (EU) 2026/1744: https://eur-lex.europa.eu/eli/reg/2026/1744/oj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15</a:t>
            </a:fld>
          </a:p>
        </p:txBody>
      </p:sp>
      <p:sp>
        <p:nvSpPr>
          <p:cNvPr id="8000012" name="Reference Tag"/>
          <p:cNvSpPr/>
          <p:nvPr/>
        </p:nvSpPr>
        <p:spPr>
          <a:xfrm>
            <a:off x="10632000" y="800000"/>
            <a:ext cx="860000" cy="300000"/>
          </a:xfrm>
          <a:prstGeom prst="rect">
            <a:avLst/>
          </a:prstGeom>
          <a:noFill/>
          <a:ln>
            <a:noFill/>
          </a:ln>
        </p:spPr>
        <p:txBody>
          <a:bodyPr anchor="ctr" rIns="0"/>
          <a:lstStyle/>
          <a:p>
            <a:pPr algn="r"/>
            <a:r>
              <a:rPr lang="en-US" sz="1100" b="1" dirty="0">
                <a:solidFill>
                  <a:srgbClr val="A85F49"/>
                </a:solidFill>
                <a:latin typeface="+mn-lt"/>
              </a:rPr>
              <a:t>Ref.</a:t>
            </a:r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example AI charter published by Contee (DoNotLeak, https://donotleak.contee.eu/governance)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build on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16000"/>
            <a:ext cx="9400000" cy="314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[Organisation] · Version [number] of [date] · Owner: [function, e.g. the DPO] · Next review: [date]</a:t>
            </a:r>
          </a:p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Adapted from the example AI charter published by Contee (DoNotLeak) · CC BY-SA 4.0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16</Slides>
  <Notes>10</Notes>
  <HiddenSlides>0</HiddenSlides>
  <MMClips>0</MMClips>
  <ScaleCrop>false</ScaleCrop>
  <HeadingPairs>
    <vt:vector size="2" baseType="variant">
      <vt:variant>
        <vt:lpstr>Slide Titles</vt:lpstr>
      </vt:variant>
      <vt:variant>
        <vt:i4>16</vt:i4>
      </vt:variant>
    </vt:vector>
  </HeadingPairs>
  <TitlesOfParts>
    <vt:vector size="16" baseType="lpstr">
      <vt:lpstr>Slide 1</vt:lpstr>
      <vt:lpstr>An example to adapt</vt:lpstr>
      <vt:lpstr>AI tools help us write, summarise, translate and code.</vt:lpstr>
      <vt:lpstr>2. Scope</vt:lpstr>
      <vt:lpstr>3. Allowed and forbidden uses</vt:lpstr>
      <vt:lpstr>Before a text or a document reaches an AI tool:</vt:lpstr>
      <vt:lpstr>What never goes into an AI tool</vt:lpstr>
      <vt:lpstr>5. The protection tool</vt:lpstr>
      <vt:lpstr>6. Training and help</vt:lpstr>
      <vt:lpstr>7. Reporting an incident</vt:lpstr>
      <vt:lpstr>8. Measurement, not surveillance</vt:lpstr>
      <vt:lpstr>Slide 12</vt:lpstr>
      <vt:lpstr>Slide 13</vt:lpstr>
      <vt:lpstr>I have read the charter for the use of AI tools at [Organisation]</vt:lpstr>
      <vt:lpstr>References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Charter for the use of AI tools at [Organisation]</dc:title>
  <dc:creator>pptx-rs</dc:creator>
  <cp:lastModifiedBy>pptx-rs</cp:lastModifiedBy>
  <cp:revision>1</cp:revision>
  <dcterms:created xsi:type="dcterms:W3CDTF">2026-10-15T10:42:53Z</dcterms:created>
  <dcterms:modified xsi:type="dcterms:W3CDTF">2026-10-15T10:42:53Z</dcterms:modified>
</cp:coreProperties>
</file>