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notesMaster" Target="notesMasters/notesMaster1.xml"/>
<Relationship Id="rId19" Type="http://schemas.openxmlformats.org/officeDocument/2006/relationships/presProps" Target="presProps.xml"/>
<Relationship Id="rId20" Type="http://schemas.openxmlformats.org/officeDocument/2006/relationships/viewProps" Target="viewProps.xml"/>
<Relationship Id="rId21" Type="http://schemas.openxmlformats.org/officeDocument/2006/relationships/theme" Target="theme/theme1.xml"/>
<Relationship Id="rId22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charte d’exemple à adapter : remplacez chaque champ entre [crochets] — la recherche et le remplacement de PowerPoint le font sur toutes les pages à la fois, pied de page compris.</a:t>
            </a:r>
          </a:p>
          <a:p>
            <a:r>
              <a:rPr lang="fr-FR" dirty="0"/>
              <a:t>Image : pédagogie proposée ; la signature seule ne garantit ni adoption ni conformité.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page tient lieu de l’encadré d’en-tête de la version texte : supprimez-la une fois la charte adaptée. La mention de licence de la dernière page, elle, reste.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RGPD, article 29 : toute personne agissant sous l’autorité du responsable du traitement ne traite les données que sur ses instructions.</a:t>
            </a:r>
          </a:p>
          <a:p>
            <a:r>
              <a:rPr lang="fr-FR" dirty="0"/>
              <a:t>Image : scénario illustratif, pas une fuite observée chez un client.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Deux colonnes : ce qui est permis, ce qui est interdit. La liste des outils validés vit ailleurs (intranet, wiki) : elle change plus souvent que la charte.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RGPD, articles 9 et 10 : les catégories particulières de données et les données relatives aux condamnations et aux infractions.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Image : illustration du parcours, pas une capture de l’interface.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fr-FR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Règlement sur l’IA, article 4 : l’organisme prend des mesures pour la maîtrise de l’IA de son personnel ; aucun certificat n’est exigé.</a:t>
            </a:r>
          </a:p>
          <a:p>
            <a:r>
              <a:rPr lang="fr-FR" dirty="0"/>
              <a:t>Image : objectif d’adoption à mesurer, pas un gain pédagogique déjà prouvé.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texte envoyé à une IA ne se rappelle pas : ce qui compte, c’est la vitesse.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fr-FR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engagement éclairé, pas une décharge : une charte signée ne décharge l’organisme de rien. Ce qui compte, c’est qu’on la connaisse au moment d’agir.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fr-FR"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fr-FR"/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Relationship Id="rId3" Type="http://schemas.openxmlformats.org/officeDocument/2006/relationships/image" Target="../media/image2.jp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3.jp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Relationship Id="rId3" Type="http://schemas.openxmlformats.org/officeDocument/2006/relationships/image" Target="../media/image4.jp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28-une-charte-que-l-on-comprend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Charte d’utilisation des outils d’IA de [Organisme]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Version [numéro] du [date] · Responsable : [fonction, par exemple le DPO]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Un exemple à adapter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PUBLIÉ PAR DONOTLEAK (CONTEE)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1863840"/>
            <a:ext cx="3439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pour aider chaque organisme à rédiger sa propre charte, sous licence CC BY-SA 4.0 (voir la fin : gardez cette mention).</a:t>
            </a:r>
          </a:p>
        </p:txBody>
      </p:sp>
      <p:sp>
        <p:nvSpPr>
          <p:cNvPr id="12" name="Shape 12"/>
          <p:cNvSpPr/>
          <p:nvPr/>
        </p:nvSpPr>
        <p:spPr>
          <a:xfrm>
            <a:off x="4230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380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CE N’EST PAS UN CONSEIL JURIDIQUE</a:t>
            </a:r>
          </a:p>
        </p:txBody>
      </p:sp>
      <p:sp>
        <p:nvSpPr>
          <p:cNvPr id="14" name="Shape 14"/>
          <p:cNvSpPr/>
          <p:nvPr/>
        </p:nvSpPr>
        <p:spPr>
          <a:xfrm>
            <a:off x="4380280" y="2107680"/>
            <a:ext cx="3439440" cy="155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adaptez-le avec votre délégué à la protection des données (DPO), votre conseil juridique et, lorsque c’est requis, vos représentants du personnel.</a:t>
            </a:r>
          </a:p>
        </p:txBody>
      </p:sp>
      <p:sp>
        <p:nvSpPr>
          <p:cNvPr id="15" name="Shape 15"/>
          <p:cNvSpPr/>
          <p:nvPr/>
        </p:nvSpPr>
        <p:spPr>
          <a:xfrm>
            <a:off x="7956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8106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REMPLACEZ CHAQUE CHAMP ENTRE [CROCHETS]</a:t>
            </a:r>
          </a:p>
        </p:txBody>
      </p:sp>
      <p:sp>
        <p:nvSpPr>
          <p:cNvPr id="17" name="Shape 17"/>
          <p:cNvSpPr/>
          <p:nvPr/>
        </p:nvSpPr>
        <p:spPr>
          <a:xfrm>
            <a:off x="8106280" y="210768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puis supprimez cette page.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Les outils d’IA nous aident à rédiger, résumer, traduire et coder.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Ce qui sort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Ce que nous y collons sort de [Organisme] :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Chez le fournisseur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selon l’outil, son contrat et ses réglages, le fournisseur peut le conserver, le lire ou le réutiliser.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Ce que dit la charte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Cette charte dit quels usages sont permis, ce qu’il faut protéger d’abord, et qui appeler.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Ce qu’elle fixe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Elle fixe les instructions que [Organisme], responsable du traitement, donne à toute personne qui manipule ses données.</a:t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1. Pourquoi cette charte</a:t>
            </a:r>
          </a:p>
        </p:txBody>
      </p:sp>
      <p:pic>
        <p:nvPicPr>
          <p:cNvPr id="37" name="01-le-copier-coller-qui-sort-de-l-entreprise-portrait.jpg" descr="contee:keep"/>
          <p:cNvPicPr>
            <a:picLocks noChangeAspect="1"/>
          </p:cNvPicPr>
          <p:nvPr/>
        </p:nvPicPr>
        <p:blipFill>
          <a:blip r:embed="rId3"/>
          <a:srcRect t="73" b="73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2. Champ d’application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Qui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tout salarié, stagiaire, intérimaire et prestataire agissant pour [Organisme] ; [à compléter : mandataires, bénévoles…].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727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49120"/>
            <a:ext cx="260000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Quels outils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49120"/>
            <a:ext cx="799144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tout outil d’IA utilisé pour le travail — assistants conversationnels, outils de rédaction et de traduction, assistants de code, transcription de réunions, fonctions d’IA intégrées aux logiciels déjà en place —, fourni ou non par [Organisme], sur un appareil ou un compte professionnel comme personnel.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53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2976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Quelles informations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2976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tout ce que [Organisme] détient ou reçoit — sur son personnel, ses clients, [patients, élèves…], fournisseurs et partenaires —, ainsi que ses contrats, chiffres, projets, code source et savoir-faire.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3. Usages permis et interdits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Outils validés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[Fonction] tient à jour, à [emplacement], la liste des outils validés et du compte à utiliser pour chacun. Un outil absent de la liste ne reçoit aucune information de travail tant que [fonction] ne l’a pas examiné. Demandez : la liste s’enrichit des demandes.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33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710080"/>
            <a:ext cx="260000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✓ Permis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710080"/>
            <a:ext cx="799144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avec un outil validé, une fois le texte protégé (section 4) :
✓ rédiger, reformuler, résumer, traduire ;
✓ [ajoutez vos propres cas : relire du code, préparer une réunion…].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6438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920160"/>
            <a:ext cx="2600000" cy="121871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✗ Interdit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920160"/>
            <a:ext cx="7991440" cy="121871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✗ saisir une information que vous n’êtes pas autorisé à communiquer hors de [Organisme] ;
✗ utiliser un compte personnel, ou un outil absent de la liste, avec des informations de travail ;
✗ laisser à une IA une décision qui concerne une personne (recrutement, évaluation, crédit, soins…) sans relecture humaine [ni accord de …] ;
✗ [ajoutez les restrictions de votre secteur : secret professionnel, informations classifiées…].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025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678880"/>
            <a:ext cx="260000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Toujours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678880"/>
            <a:ext cx="799144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vérifier ce que l’IA renvoie — erreurs, faits inventés, biais — avant de s’en servir. Vous restez l’auteur de ce que vous envoyez et de ce que vous faites de la réponse.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Avant qu’un texte ou un document n’atteigne un outil d’IA :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 REMPLACER CE QUI IDENTIFIE UNE PERSONNE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2107680"/>
            <a:ext cx="3439440" cy="2042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noms, adresses e-mail et postales, numéros de téléphone, dates de naissance, numéros d’identification, coordonnées bancaires (IBAN, numéros de carte), informations de santé.</a:t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34984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 RETIRER LES SECRETS</a:t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4593680"/>
            <a:ext cx="3439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mots de passe, clés d’accès et jetons, adresses et noms de serveurs internes.</a:t>
            </a:r>
          </a:p>
        </p:txBody>
      </p:sp>
      <p:sp>
        <p:nvSpPr>
          <p:cNvPr id="14" name="Shape 14"/>
          <p:cNvSpPr/>
          <p:nvPr/>
        </p:nvSpPr>
        <p:spPr>
          <a:xfrm>
            <a:off x="4230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4380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 RETIRER CE QUE [ORGANISME] S’EST ENGAGÉ</a:t>
            </a:r>
          </a:p>
        </p:txBody>
      </p:sp>
      <p:sp>
        <p:nvSpPr>
          <p:cNvPr id="16" name="Shape 16"/>
          <p:cNvSpPr/>
          <p:nvPr/>
        </p:nvSpPr>
        <p:spPr>
          <a:xfrm>
            <a:off x="4380280" y="2107680"/>
            <a:ext cx="3439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à garder confidentiel : documents reçus sous accord de confidentialité, appels d’offres, prix, contrats, code source, stratégie.</a:t>
            </a:r>
          </a:p>
        </p:txBody>
      </p:sp>
      <p:sp>
        <p:nvSpPr>
          <p:cNvPr id="17" name="Shape 17"/>
          <p:cNvSpPr/>
          <p:nvPr/>
        </p:nvSpPr>
        <p:spPr>
          <a:xfrm>
            <a:off x="4380280" y="361832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4. VÉRIFIER LES PARTIES CACHÉES D’UN FICHIER</a:t>
            </a:r>
          </a:p>
        </p:txBody>
      </p:sp>
      <p:sp>
        <p:nvSpPr>
          <p:cNvPr id="18" name="Shape 18"/>
          <p:cNvSpPr/>
          <p:nvPr/>
        </p:nvSpPr>
        <p:spPr>
          <a:xfrm>
            <a:off x="4380280" y="4106000"/>
            <a:ext cx="3439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commentaires, modifications suivies, métadonnées, feuilles masquées.</a:t>
            </a:r>
          </a:p>
        </p:txBody>
      </p:sp>
      <p:sp>
        <p:nvSpPr>
          <p:cNvPr id="19" name="Shape 19"/>
          <p:cNvSpPr/>
          <p:nvPr/>
        </p:nvSpPr>
        <p:spPr>
          <a:xfrm>
            <a:off x="7956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8106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5. NE PARTAGER QUE CE QUE LA TÂCHE EXIGE</a:t>
            </a:r>
          </a:p>
        </p:txBody>
      </p:sp>
      <p:sp>
        <p:nvSpPr>
          <p:cNvPr id="21" name="Shape 21"/>
          <p:cNvSpPr/>
          <p:nvPr/>
        </p:nvSpPr>
        <p:spPr>
          <a:xfrm>
            <a:off x="8106280" y="210768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une IA a rarement besoin d’un vrai nom pour répondre.</a:t>
            </a:r>
          </a:p>
        </p:txBody>
      </p:sp>
      <p:sp>
        <p:nvSpPr>
          <p:cNvPr id="22" name="Shape 22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4. Protéger avant tout usage de l’IA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qui n’entre jamais dans un outil d’IA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5302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LES CATÉGORIES PARTICULIÈRES DE DONNÉES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1863840"/>
            <a:ext cx="5302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— santé, origine raciale ou ethnique, opinions politiques, convictions religieuses ou philosophiques, appartenance syndicale, données génétiques et biométriques, vie sexuelle ou orientation sexuelle —</a:t>
            </a:r>
          </a:p>
        </p:txBody>
      </p:sp>
      <p:sp>
        <p:nvSpPr>
          <p:cNvPr id="12" name="Shape 12"/>
          <p:cNvSpPr/>
          <p:nvPr/>
        </p:nvSpPr>
        <p:spPr>
          <a:xfrm>
            <a:off x="6093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6243280" y="1620000"/>
            <a:ext cx="5302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ET LES DONNÉES RELATIVES AUX INFRACTIONS</a:t>
            </a:r>
          </a:p>
        </p:txBody>
      </p:sp>
      <p:sp>
        <p:nvSpPr>
          <p:cNvPr id="14" name="Shape 14"/>
          <p:cNvSpPr/>
          <p:nvPr/>
        </p:nvSpPr>
        <p:spPr>
          <a:xfrm>
            <a:off x="6243280" y="1863840"/>
            <a:ext cx="5302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n’entrent jamais dans un outil d’IA [sauf si [fonction] a validé cet outil par écrit pour ces données].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4. Protéger avant tout usage de l’IA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5. L’outil de protection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L’outil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[Organisme] met à disposition [outil — par exemple DoNotLeak] pour que chacun applique la section 4 en quelques secondes :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Ce qu’il fait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il montre ce qu’il trouve dans un texte ou un document, le remplace, et vous laisse garder ce dont l’IA a besoin.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Sa limite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La détection peut manquer une donnée : relisez le résultat avant d’envoyer.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La décision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L’outil aide ; la décision reste la vôtre.</a:t>
            </a:r>
          </a:p>
        </p:txBody>
      </p:sp>
      <p:pic>
        <p:nvPicPr>
          <p:cNvPr id="36" name="08-avant-d-envoyer-une-pause-utile.jpg" descr="contee:keep"/>
          <p:cNvPicPr>
            <a:picLocks noChangeAspect="1"/>
          </p:cNvPicPr>
          <p:nvPr/>
        </p:nvPicPr>
        <p:blipFill>
          <a:blip r:embed="rId3"/>
          <a:srcRect l="24932" r="24932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6. Formation et aide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La formation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Chacun suit [la formation : format, durée] avant d’utiliser un outil d’IA pour le travail, puis [un rappel tous les …].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Dans chaque équipe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[les Champions du colmatage — ou le nom que vous donnez au rôle] relaient le réflexe et répondent aux questions.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Qui ils sont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[emplacement].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Questions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[contact : adresse ou canal].</a:t>
            </a:r>
          </a:p>
        </p:txBody>
      </p:sp>
      <p:pic>
        <p:nvPicPr>
          <p:cNvPr id="36" name="40-apprendre-dans-le-geste-portrait.jpg" descr="contee:keep"/>
          <p:cNvPicPr>
            <a:picLocks noChangeAspect="1"/>
          </p:cNvPicPr>
          <p:nvPr/>
        </p:nvPicPr>
        <p:blipFill>
          <a:blip r:embed="rId3"/>
          <a:srcRect t="73" b="73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7. Signaler un incident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une information est sortie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alors qu’elle n’aurait pas dû — une donnée personnelle, un secret, un document confidentiel — ou en cas de doute :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1746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538506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1. Le dire tout de suite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538506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à [contact, par exemple le DPO : adresse, téléphone], dans les [heures]. Un signalement rapide est attendu et apprécié ; personne n’est blâmé pour avoir signalé.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5998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820853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2. Contenir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820853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supprimer la conversation quand l’outil le permet, et prévenir aussitôt [la sécurité informatique] des mots de passe ou des clés qui ont fuité, pour qu’ils soient révoqués et remplacés.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88215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1032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3. [Organisme] évalue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1032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ce qui s’est passé. Une violation de données personnelles est notifiée à l’autorité de contrôle [en France, la CNIL] dans les 72 heures si possible, sauf si elle est peu susceptible d’engendrer un risque pour les personnes ; toute violation est documentée (RGPD, article 33).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8. Mesurer sans surveiller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5302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[Organisme] suit l’application de cette charte par des volumes — outils validés, personnes formées, incidents signalés [, détections par type] —, jamais par le contenu de ce que chacun écrit.</a:t>
            </a:r>
          </a:p>
        </p:txBody>
      </p:sp>
      <p:sp>
        <p:nvSpPr>
          <p:cNvPr id="11" name="Shape 11"/>
          <p:cNvSpPr/>
          <p:nvPr/>
        </p:nvSpPr>
        <p:spPr>
          <a:xfrm>
            <a:off x="6093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6243280" y="1620000"/>
            <a:ext cx="5302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[Décrivez toute journalisation existante : sa finalité, sa durée de conservation et qui peut la consulter.]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2079000"/>
            <a:ext cx="8600000" cy="27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156000" y="2399000"/>
            <a:ext cx="188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9. Sanctions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309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[À rédiger par [Organisme], selon son règlement intérieur et le droit du travail applicable.]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156000" y="2049000"/>
            <a:ext cx="188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10. Révision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[Fonction] révise cette charte [chaque année] et après tout incident significatif,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avec [le DPO, la sécurité informatique, le service juridique, les représentants du personnel]. Propositions : [contact].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J’ai lu la charte d’utilisation des outils d’IA de [Organisme]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50000"/>
            <a:ext cx="3000000" cy="4500000"/>
          </a:xfrm>
          <a:prstGeom prst="rect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900000" y="1830000"/>
            <a:ext cx="2600000" cy="3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b="1" dirty="0">
                <a:solidFill>
                  <a:srgbClr val="FFFFFF"/>
                </a:solidFill>
                <a:latin typeface="+mn-lt"/>
              </a:rPr>
              <a:t>Mode d'emploi</a:t>
            </a:r>
          </a:p>
        </p:txBody>
      </p:sp>
      <p:sp>
        <p:nvSpPr>
          <p:cNvPr id="12" name="Shape 12"/>
          <p:cNvSpPr/>
          <p:nvPr/>
        </p:nvSpPr>
        <p:spPr>
          <a:xfrm>
            <a:off x="900000" y="2270000"/>
            <a:ext cx="2600000" cy="37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FFFFFF"/>
                </a:solidFill>
                <a:latin typeface="+mn-lt"/>
              </a:rPr>
              <a:t>Je sais ce qui est permis, ce qu’il faut protéger d’abord et qui appeler en cas de doute ou d’incident. Cette signature atteste une lecture : elle ne décharge [Organisme] d’aucune de ses obligations.</a:t>
            </a:r>
          </a:p>
        </p:txBody>
      </p:sp>
      <p:sp>
        <p:nvSpPr>
          <p:cNvPr id="13" name="Shape 13"/>
          <p:cNvSpPr/>
          <p:nvPr/>
        </p:nvSpPr>
        <p:spPr>
          <a:xfrm>
            <a:off x="4000000" y="165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Nom et prénom</a:t>
            </a:r>
          </a:p>
        </p:txBody>
      </p:sp>
      <p:sp>
        <p:nvSpPr>
          <p:cNvPr id="14" name="Shape 14"/>
          <p:cNvSpPr/>
          <p:nvPr/>
        </p:nvSpPr>
        <p:spPr>
          <a:xfrm>
            <a:off x="4000000" y="218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220000" y="233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En capitales</a:t>
            </a:r>
          </a:p>
        </p:txBody>
      </p:sp>
      <p:sp>
        <p:nvSpPr>
          <p:cNvPr id="16" name="Shape 16"/>
          <p:cNvSpPr/>
          <p:nvPr/>
        </p:nvSpPr>
        <p:spPr>
          <a:xfrm>
            <a:off x="7880000" y="165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Équipe</a:t>
            </a:r>
          </a:p>
        </p:txBody>
      </p:sp>
      <p:sp>
        <p:nvSpPr>
          <p:cNvPr id="17" name="Shape 17"/>
          <p:cNvSpPr/>
          <p:nvPr/>
        </p:nvSpPr>
        <p:spPr>
          <a:xfrm>
            <a:off x="7880000" y="218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8100000" y="233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Service ou équipe</a:t>
            </a:r>
          </a:p>
        </p:txBody>
      </p:sp>
      <p:sp>
        <p:nvSpPr>
          <p:cNvPr id="19" name="Shape 19"/>
          <p:cNvSpPr/>
          <p:nvPr/>
        </p:nvSpPr>
        <p:spPr>
          <a:xfrm>
            <a:off x="4000000" y="403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Date</a:t>
            </a:r>
          </a:p>
        </p:txBody>
      </p:sp>
      <p:sp>
        <p:nvSpPr>
          <p:cNvPr id="20" name="Shape 20"/>
          <p:cNvSpPr/>
          <p:nvPr/>
        </p:nvSpPr>
        <p:spPr>
          <a:xfrm>
            <a:off x="4000000" y="456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4220000" y="471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JJ/MM/AAAA</a:t>
            </a:r>
          </a:p>
        </p:txBody>
      </p:sp>
      <p:sp>
        <p:nvSpPr>
          <p:cNvPr id="22" name="Shape 22"/>
          <p:cNvSpPr/>
          <p:nvPr/>
        </p:nvSpPr>
        <p:spPr>
          <a:xfrm>
            <a:off x="7880000" y="403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Signature</a:t>
            </a:r>
          </a:p>
        </p:txBody>
      </p:sp>
      <p:sp>
        <p:nvSpPr>
          <p:cNvPr id="23" name="Shape 23"/>
          <p:cNvSpPr/>
          <p:nvPr/>
        </p:nvSpPr>
        <p:spPr>
          <a:xfrm>
            <a:off x="7880000" y="456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100000" y="471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À la main ou électronique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8000011" name="Reference Ground"/>
          <p:cNvSpPr/>
          <p:nvPr/>
        </p:nvSpPr>
        <p:spPr>
          <a:xfrm>
            <a:off x="0" y="0"/>
            <a:ext cx="12192000" cy="6460000"/>
          </a:xfrm>
          <a:prstGeom prst="rect">
            <a:avLst/>
          </a:prstGeom>
          <a:solidFill>
            <a:srgbClr val="F4F1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2600" b="0" i="0" dirty="0">
                <a:latin typeface="+mj-lt"/>
              </a:rPr>
              <a:t>Références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109736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CNIL, les questions-réponses sur l’utilisation d’un système d’IA générative (juillet 2024)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https://www.cnil.fr/fr/les-questions-reponses-de-la-cnil-sur-lutilisation-dun-systeme-dia-generative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RGPD, règlement (UE) 2016/679 — articles 24, 29, 32 et 33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https://eur-lex.europa.eu/eli/reg/2016/679/oj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Règlement sur l’IA, règlement (UE) 2024/1689 — article 4, maîtrise de l’IA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https://eur-lex.europa.eu/eli/reg/2024/1689/oj,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modifié par le règlement (UE) 2026/1744 : https://eur-lex.europa.eu/eli/reg/2026/1744/oj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15</a:t>
            </a:fld>
          </a:p>
        </p:txBody>
      </p:sp>
      <p:sp>
        <p:nvSpPr>
          <p:cNvPr id="8000012" name="Reference Tag"/>
          <p:cNvSpPr/>
          <p:nvPr/>
        </p:nvSpPr>
        <p:spPr>
          <a:xfrm>
            <a:off x="10632000" y="800000"/>
            <a:ext cx="860000" cy="300000"/>
          </a:xfrm>
          <a:prstGeom prst="rect">
            <a:avLst/>
          </a:prstGeom>
          <a:noFill/>
          <a:ln>
            <a:noFill/>
          </a:ln>
        </p:spPr>
        <p:txBody>
          <a:bodyPr anchor="ctr" rIns="0"/>
          <a:lstStyle/>
          <a:p>
            <a:pPr algn="r"/>
            <a:r>
              <a:rPr lang="fr-FR" sz="1100" b="1" dirty="0">
                <a:solidFill>
                  <a:srgbClr val="A85F49"/>
                </a:solidFill>
                <a:latin typeface="+mn-lt"/>
              </a:rPr>
              <a:t>Réf.</a:t>
            </a:r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de l’exemple de charte d’IA publié par Contee (DoNotLeak, https://donotleak.contee.eu/governance)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[Organisme] · Version [numéro] du [date] · Responsable : [fonction, par exemple le DPO] · Prochaine révision : [date]</a:t>
            </a:r>
          </a:p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Adapté de l’exemple de charte d’IA publié par Contee (DoNotLeak) · CC BY-SA 4.0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16</Slides>
  <Notes>10</Notes>
  <HiddenSlides>0</HiddenSlides>
  <MMClips>0</MMClips>
  <ScaleCrop>false</ScaleCrop>
  <HeadingPairs>
    <vt:vector size="2" baseType="variant">
      <vt:variant>
        <vt:lpstr>Slide Titles</vt:lpstr>
      </vt:variant>
      <vt:variant>
        <vt:i4>16</vt:i4>
      </vt:variant>
    </vt:vector>
  </HeadingPairs>
  <TitlesOfParts>
    <vt:vector size="16" baseType="lpstr">
      <vt:lpstr>Slide 1</vt:lpstr>
      <vt:lpstr>Un exemple à adapter</vt:lpstr>
      <vt:lpstr>Les outils d’IA nous aident à rédiger, résumer, traduire et coder.</vt:lpstr>
      <vt:lpstr>2. Champ d’application</vt:lpstr>
      <vt:lpstr>3. Usages permis et interdits</vt:lpstr>
      <vt:lpstr>Avant qu’un texte ou un document n’atteigne un outil d’IA :</vt:lpstr>
      <vt:lpstr>Ce qui n’entre jamais dans un outil d’IA</vt:lpstr>
      <vt:lpstr>5. L’outil de protection</vt:lpstr>
      <vt:lpstr>6. Formation et aide</vt:lpstr>
      <vt:lpstr>7. Signaler un incident</vt:lpstr>
      <vt:lpstr>8. Mesurer sans surveiller</vt:lpstr>
      <vt:lpstr>Slide 12</vt:lpstr>
      <vt:lpstr>Slide 13</vt:lpstr>
      <vt:lpstr>J’ai lu la charte d’utilisation des outils d’IA de [Organisme]</vt:lpstr>
      <vt:lpstr>Références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Charte d’utilisation des outils d’IA de [Organisme]</dc:title>
  <dc:creator>pptx-rs</dc:creator>
  <cp:lastModifiedBy>pptx-rs</cp:lastModifiedBy>
  <cp:revision>1</cp:revision>
  <dcterms:created xsi:type="dcterms:W3CDTF">2026-10-15T10:42:45Z</dcterms:created>
  <dcterms:modified xsi:type="dcterms:W3CDTF">2026-10-15T10:42:45Z</dcterms:modified>
</cp:coreProperties>
</file>