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slide" Target="slides/slide15.xml"/>
<Relationship Id="rId17" Type="http://schemas.openxmlformats.org/officeDocument/2006/relationships/slide" Target="slides/slide16.xml"/>
<Relationship Id="rId18" Type="http://schemas.openxmlformats.org/officeDocument/2006/relationships/slide" Target="slides/slide17.xml"/>
<Relationship Id="rId19" Type="http://schemas.openxmlformats.org/officeDocument/2006/relationships/slide" Target="slides/slide18.xml"/>
<Relationship Id="rId20" Type="http://schemas.openxmlformats.org/officeDocument/2006/relationships/slide" Target="slides/slide19.xml"/>
<Relationship Id="rId21" Type="http://schemas.openxmlformats.org/officeDocument/2006/relationships/slide" Target="slides/slide20.xml"/>
<Relationship Id="rId22" Type="http://schemas.openxmlformats.org/officeDocument/2006/relationships/slide" Target="slides/slide21.xml"/>
<Relationship Id="rId23" Type="http://schemas.openxmlformats.org/officeDocument/2006/relationships/slide" Target="slides/slide22.xml"/>
<Relationship Id="rId24" Type="http://schemas.openxmlformats.org/officeDocument/2006/relationships/slide" Target="slides/slide23.xml"/>
<Relationship Id="rId25" Type="http://schemas.openxmlformats.org/officeDocument/2006/relationships/slide" Target="slides/slide24.xml"/>
<Relationship Id="rId26" Type="http://schemas.openxmlformats.org/officeDocument/2006/relationships/slide" Target="slides/slide25.xml"/>
<Relationship Id="rId27" Type="http://schemas.openxmlformats.org/officeDocument/2006/relationships/slide" Target="slides/slide26.xml"/>
<Relationship Id="rId28" Type="http://schemas.openxmlformats.org/officeDocument/2006/relationships/slide" Target="slides/slide27.xml"/>
<Relationship Id="rId29" Type="http://schemas.openxmlformats.org/officeDocument/2006/relationships/slide" Target="slides/slide28.xml"/>
<Relationship Id="rId30" Type="http://schemas.openxmlformats.org/officeDocument/2006/relationships/notesMaster" Target="notesMasters/notesMaster1.xml"/>
<Relationship Id="rId31" Type="http://schemas.openxmlformats.org/officeDocument/2006/relationships/presProps" Target="presProps.xml"/>
<Relationship Id="rId32" Type="http://schemas.openxmlformats.org/officeDocument/2006/relationships/viewProps" Target="viewProps.xml"/>
<Relationship Id="rId33" Type="http://schemas.openxmlformats.org/officeDocument/2006/relationships/theme" Target="theme/theme1.xml"/>
<Relationship Id="rId34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0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2.xml"/>
<Relationship Id="rId2" Type="http://schemas.openxmlformats.org/officeDocument/2006/relationships/notesMaster" Target="../notesMasters/notesMaster1.xml"/>
</Relationships>
</file>

<file path=ppt/notesSlides/_rels/notesSlide1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3.xml"/>
<Relationship Id="rId2" Type="http://schemas.openxmlformats.org/officeDocument/2006/relationships/notesMaster" Target="../notesMasters/notesMaster1.xml"/>
</Relationships>
</file>

<file path=ppt/notesSlides/_rels/notesSlide1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5.xml"/>
<Relationship Id="rId2" Type="http://schemas.openxmlformats.org/officeDocument/2006/relationships/notesMaster" Target="../notesMasters/notesMaster1.xml"/>
</Relationships>
</file>

<file path=ppt/notesSlides/_rels/notesSlide1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6.xml"/>
<Relationship Id="rId2" Type="http://schemas.openxmlformats.org/officeDocument/2006/relationships/notesMaster" Target="../notesMasters/notesMaster1.xml"/>
</Relationships>
</file>

<file path=ppt/notesSlides/_rels/notesSlide1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7.xml"/>
<Relationship Id="rId2" Type="http://schemas.openxmlformats.org/officeDocument/2006/relationships/notesMaster" Target="../notesMasters/notesMaster1.xml"/>
</Relationships>
</file>

<file path=ppt/notesSlides/_rels/notesSlide1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8.xml"/>
<Relationship Id="rId2" Type="http://schemas.openxmlformats.org/officeDocument/2006/relationships/notesMaster" Target="../notesMasters/notesMaster1.xml"/>
</Relationships>
</file>

<file path=ppt/notesSlides/_rels/notesSlide1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2.xml"/>
<Relationship Id="rId2" Type="http://schemas.openxmlformats.org/officeDocument/2006/relationships/notesMaster" Target="../notesMasters/notesMaster1.xml"/>
</Relationships>
</file>

<file path=ppt/notesSlides/_rels/notesSlide1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4.xml"/>
<Relationship Id="rId2" Type="http://schemas.openxmlformats.org/officeDocument/2006/relationships/notesMaster" Target="../notesMasters/notesMaster1.xml"/>
</Relationships>
</file>

<file path=ppt/notesSlides/_rels/notesSlide1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5.xml"/>
<Relationship Id="rId2" Type="http://schemas.openxmlformats.org/officeDocument/2006/relationships/notesMaster" Target="../notesMasters/notesMaster1.xml"/>
</Relationships>
</file>

<file path=ppt/notesSlides/_rels/notesSlide1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8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(1 min). Say: “AI helps all of us every day. This webinar is not here to ban it: it gives a reflex for using it without letting out what must stay with us.”</a:t>
            </a:r>
          </a:p>
          <a:p>
            <a:r>
              <a:rPr lang="en-US" dirty="0"/>
              <a:t>Picture: a figurative accumulation — not an estimate of any company’s leaks.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two participative moments: the received ideas and the quiz.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fictional scenario. Say: “Nothing malicious here: a deadline, a tool that genuinely helps. The risk is invisible at the moment of the gesture.”</a:t>
            </a:r>
          </a:p>
          <a:p>
            <a:r>
              <a:rPr lang="en-US" dirty="0"/>
              <a:t>The panels borrow four scenes from the DoNotLeak picture set; a dedicated strip, with one recurring character, has been requested from Contee-Design.</a:t>
            </a:r>
          </a:p>
          <a:p>
            <a:r>
              <a:rPr lang="en-US" dirty="0"/>
              <a:t>Picture limits: an illustrative scenario, not an observed leak; the scene explains a pressure, it does not blame employees; exposure to a third party does not automatically mean a breach.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Microsoft and LinkedIn, Work Trend Index 2024 — 31,000 people surveyed in 31 countries. https://www.microsoft.com/en-us/worklab/work-trend-index/ai-at-work-is-here-now-comes-the-hard-part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Verizon, Data Breach Investigations Report 2025 — “72% of employees who routinely use AI services on a work device do so with an account tied to a non-corporate email address”. https://www.verizon.com/business/resources/reports/2025-dbir-executive-summary.pdf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Shadow AI is the use of AI tools the organisation has not chosen. Nobody does it to cause harm.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Exposure: the text reaches the provider. Retention: history and logs, according to its terms. Training: on some consumer offers, depending on the terms and settings. Memorisation: researchers extracted verbatim training data from a model (Carlini et al., USENIX Security 2021). Restitution: for the EDPB, a model trained on personal data cannot, in all cases, be considered anonymous (opinion 28/2024).</a:t>
            </a:r>
          </a:p>
          <a:p>
            <a:r>
              <a:rPr lang="en-US" dirty="0"/>
              <a:t>Do not present these steps as a certain chain: each is a possibility to check.</a:t>
            </a:r>
          </a:p>
          <a:p>
            <a:r>
              <a:rPr lang="en-US" dirty="0"/>
              <a:t>Sources: CNIL, Q&amp;A on generative AI — https://www.cnil.fr/en/cnils-qa-use-generative-ai-systems; Carlini et al. 2021 — https://www.usenix.org/conference/usenixsecurity21/presentation/carlini-extracting; EDPB, opinion 28/2024 — https://www.edpb.europa.eu/our-work-tools/our-documents/opinion-board-art-64/opinion-282024-certain-data-protection-aspects_en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data goes beyond a list of formats: ordinary fields, combined, can identify someone. Whether a given confidentiality clause is breached depends on its wording: a question for the legal team.</a:t>
            </a:r>
          </a:p>
          <a:p>
            <a:r>
              <a:rPr lang="en-US" dirty="0"/>
              <a:t>Picture limits: no real secret is shown; the contractual scenario is for the legal team to qualify.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figure here: yours depends on your teams and your documents. The calculator (donotleak.contee.eu) starts from your own numbers.</a:t>
            </a:r>
          </a:p>
          <a:p>
            <a:r>
              <a:rPr lang="en-US" dirty="0"/>
              <a:t>Picture: a symbolic volume, no real measurement or statistical proportion.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A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legal advice: the slide points to the texts; your DPO and your counsel apply them to your situation.</a:t>
            </a:r>
          </a:p>
          <a:p>
            <a:r>
              <a:rPr lang="en-US" dirty="0"/>
              <a:t>AI Act, article 4: the wording of Regulation (EU) 2026/1744 (the Digital Omnibus on AI), in force since 27 July 2026. No certificate is required.</a:t>
            </a:r>
          </a:p>
          <a:p>
            <a:r>
              <a:rPr lang="en-US" dirty="0"/>
              <a:t>Sources: GDPR, articles 24, 29, 32, 39 (EUR-Lex); CNIL, becoming a DPO; Regulation (EU) 2024/1689, article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shared responsibility does not mean: it is organisational, it makes no employee a joint controller within the meaning of the GDPR; a signed charter discharges the organisation of nothing; human review is no guarantee, it needs context, time and means.</a:t>
            </a:r>
          </a:p>
          <a:p>
            <a:r>
              <a:rPr lang="en-US" dirty="0"/>
              <a:t>Picture: operational responsibility, not GDPR joint controllership.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D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Paste the text (or drop the file); see each detection with its type; keep what the AI needs, replace the rest; copy the protected version and paste it into the approved AI tool.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F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Recorded from the DoNotLeak engine (labels mode), as the Shadow AI page shows it; the details are fictional.</a:t>
            </a:r>
          </a:p>
          <a:p>
            <a:r>
              <a:rPr lang="en-US" dirty="0"/>
              <a:t>Replacing is pseudonymising, not anonymising: pseudonymised data remains personal data under the GDPR (article 4.5, recital 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0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Live demonstration (5 min) on a FICTIONAL text — never a real document during a webinar. Show a detection, a value kept, then copying the protected version.</a:t>
            </a:r>
          </a:p>
          <a:p>
            <a:r>
              <a:rPr lang="en-US" dirty="0"/>
              <a:t>To say honestly: today the text goes, encrypted, to the server for the scan; it is neither stored nor logged there.</a:t>
            </a:r>
          </a:p>
          <a:p>
            <a:r>
              <a:rPr lang="en-US" dirty="0"/>
              <a:t>Picture: an illustration of the journey, not a screenshot of the 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1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DoNotLeak spots personal data, identifiers and access keys; it does not recognise a secret by its meaning, nor a server name or an architecture note. Reviewing before sending is up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2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CNIL, anonymisation of personal data; GDPR, article 4.5 and recital 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6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text sent to an AI cannot be recalled — DoNotLeak cannot do it either: what counts is speed.</a:t>
            </a:r>
          </a:p>
          <a:p>
            <a:r>
              <a:rPr lang="en-US" dirty="0"/>
              <a:t>1. Tell the contact the charter names; a quick report beats a perfect one, and nobody is blamed for reporting.</a:t>
            </a:r>
          </a:p>
          <a:p>
            <a:r>
              <a:rPr lang="en-US" dirty="0"/>
              <a:t>2. Delete the conversation when the service allows it; get passwords or keys revoked and replaced.</a:t>
            </a:r>
          </a:p>
          <a:p>
            <a:r>
              <a:rPr lang="en-US" dirty="0"/>
              <a:t>3. A personal data breach is notified to the supervisory authority — in France, the CNIL — within 72 hours where feasible, unless it is unlikely to result in a risk to people; every breach is documented (GDPR, article 33).</a:t>
            </a:r>
          </a:p>
          <a:p>
            <a:r>
              <a:rPr lang="en-US" dirty="0"/>
              <a:t>4. What the incident teaches goes back into the charter and the training.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8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Seals: Seal and Engage Against Leaks — in each team, a volunteer who relays the reflex and answers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9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notice stays on the last page of any adapted version: it is the condition of the CC BY-SA 4.0 licence. An example to adapt, not legal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C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Relationship Id="rId3" Type="http://schemas.openxmlformats.org/officeDocument/2006/relationships/image" Target="../media/image2.jpg"/>
<Relationship Id="rId4" Type="http://schemas.openxmlformats.org/officeDocument/2006/relationships/image" Target="../media/image3.jpg"/>
<Relationship Id="rId5" Type="http://schemas.openxmlformats.org/officeDocument/2006/relationships/image" Target="../media/image4.jpg"/>
<Relationship Id="rId6" Type="http://schemas.openxmlformats.org/officeDocument/2006/relationships/image" Target="../media/image5.jp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Relationship Id="rId3" Type="http://schemas.openxmlformats.org/officeDocument/2006/relationships/image" Target="../media/image6.png"/>
<Relationship Id="rId4" Type="http://schemas.openxmlformats.org/officeDocument/2006/relationships/image" Target="../media/image7.png"/>
<Relationship Id="rId5" Type="http://schemas.openxmlformats.org/officeDocument/2006/relationships/image" Target="../media/image8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Relationship Id="rId3" Type="http://schemas.openxmlformats.org/officeDocument/2006/relationships/image" Target="../media/image9.jpg"/>
<Relationship Id="rId4" Type="http://schemas.openxmlformats.org/officeDocument/2006/relationships/image" Target="../media/image10.jpg"/>
<Relationship Id="rId5" Type="http://schemas.openxmlformats.org/officeDocument/2006/relationships/image" Target="../media/image11.jp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notesSlide" Target="../notesSlides/notesSlide9.xml"/>
<Relationship Id="rId3" Type="http://schemas.openxmlformats.org/officeDocument/2006/relationships/image" Target="../media/image12.jpg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Relationship Id="rId3" Type="http://schemas.openxmlformats.org/officeDocument/2006/relationships/image" Target="../media/image13.png"/>
<Relationship Id="rId4" Type="http://schemas.openxmlformats.org/officeDocument/2006/relationships/image" Target="../media/image14.png"/>
<Relationship Id="rId5" Type="http://schemas.openxmlformats.org/officeDocument/2006/relationships/image" Target="../media/image15.png"/>
<Relationship Id="rId6" Type="http://schemas.openxmlformats.org/officeDocument/2006/relationships/image" Target="../media/image16.png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notesSlide" Target="../notesSlides/notesSlide11.xml"/>
<Relationship Id="rId3" Type="http://schemas.openxmlformats.org/officeDocument/2006/relationships/image" Target="../media/image17.jpg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2.xml"/>
<Relationship Id="rId3" Type="http://schemas.openxmlformats.org/officeDocument/2006/relationships/image" Target="../media/image18.png"/>
<Relationship Id="rId4" Type="http://schemas.openxmlformats.org/officeDocument/2006/relationships/image" Target="../media/image19.png"/>
<Relationship Id="rId5" Type="http://schemas.openxmlformats.org/officeDocument/2006/relationships/image" Target="../media/image20.png"/>
<Relationship Id="rId6" Type="http://schemas.openxmlformats.org/officeDocument/2006/relationships/image" Target="../media/image21.png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3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notesSlide" Target="../notesSlides/notesSlide14.xml"/>
<Relationship Id="rId3" Type="http://schemas.openxmlformats.org/officeDocument/2006/relationships/image" Target="../media/image22.jpg"/>
</Relationships>
</file>

<file path=ppt/slides/_rels/slide1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5.xml"/>
</Relationships>
</file>

<file path=ppt/slides/_rels/slide1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2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2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2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6.xml"/>
</Relationships>
</file>

<file path=ppt/slides/_rels/slide2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2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7.xml"/>
</Relationships>
</file>

<file path=ppt/slides/_rels/slide2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8.xml"/>
</Relationships>
</file>

<file path=ppt/slides/_rels/slide2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2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2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9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10-l-entreprise-fuit-par-mille-petits-gestes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3600" dirty="0">
                <a:solidFill>
                  <a:srgbClr val="FFFFFF"/>
                </a:solidFill>
                <a:latin typeface="+mj-lt"/>
              </a:rPr>
              <a:t>AI at work, without leaks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FFFFFF"/>
                </a:solidFill>
                <a:latin typeface="+mn-lt"/>
              </a:rPr>
              <a:t>Awareness webinar · 45 minutes · [Organisation]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What we will cover</a:t>
            </a:r>
          </a:p>
        </p:txBody>
      </p:sp>
      <p:sp>
        <p:nvSpPr>
          <p:cNvPr id="10" name="Shape 10"/>
          <p:cNvSpPr/>
          <p:nvPr/>
        </p:nvSpPr>
        <p:spPr>
          <a:xfrm>
            <a:off x="1000000" y="1780000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1070000" y="1892416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070000" y="1925833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5B78"/>
                </a:solidFill>
                <a:latin typeface="+mn-lt"/>
              </a:rPr>
              <a:t>1</a:t>
            </a:r>
          </a:p>
        </p:txBody>
      </p:sp>
      <p:sp>
        <p:nvSpPr>
          <p:cNvPr id="13" name="Shape 13"/>
          <p:cNvSpPr/>
          <p:nvPr/>
        </p:nvSpPr>
        <p:spPr>
          <a:xfrm>
            <a:off x="1831666" y="1925833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What happens, day to day</a:t>
            </a:r>
          </a:p>
        </p:txBody>
      </p:sp>
      <p:sp>
        <p:nvSpPr>
          <p:cNvPr id="14" name="Shape 14"/>
          <p:cNvSpPr/>
          <p:nvPr/>
        </p:nvSpPr>
        <p:spPr>
          <a:xfrm>
            <a:off x="10110000" y="1925833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5 min</a:t>
            </a:r>
          </a:p>
        </p:txBody>
      </p:sp>
      <p:sp>
        <p:nvSpPr>
          <p:cNvPr id="15" name="Shape 15"/>
          <p:cNvSpPr/>
          <p:nvPr/>
        </p:nvSpPr>
        <p:spPr>
          <a:xfrm>
            <a:off x="1000000" y="2491666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1070000" y="2604083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1070000" y="2637500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5B78"/>
                </a:solidFill>
                <a:latin typeface="+mn-lt"/>
              </a:rPr>
              <a:t>2</a:t>
            </a:r>
          </a:p>
        </p:txBody>
      </p:sp>
      <p:sp>
        <p:nvSpPr>
          <p:cNvPr id="18" name="Shape 18"/>
          <p:cNvSpPr/>
          <p:nvPr/>
        </p:nvSpPr>
        <p:spPr>
          <a:xfrm>
            <a:off x="1831666" y="2637500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Where the data goes</a:t>
            </a:r>
          </a:p>
        </p:txBody>
      </p:sp>
      <p:sp>
        <p:nvSpPr>
          <p:cNvPr id="19" name="Shape 19"/>
          <p:cNvSpPr/>
          <p:nvPr/>
        </p:nvSpPr>
        <p:spPr>
          <a:xfrm>
            <a:off x="10110000" y="2637500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10 min</a:t>
            </a:r>
          </a:p>
        </p:txBody>
      </p:sp>
      <p:sp>
        <p:nvSpPr>
          <p:cNvPr id="20" name="Shape 20"/>
          <p:cNvSpPr/>
          <p:nvPr/>
        </p:nvSpPr>
        <p:spPr>
          <a:xfrm>
            <a:off x="1000000" y="3203333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1070000" y="3315749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1070000" y="3349166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5B78"/>
                </a:solidFill>
                <a:latin typeface="+mn-lt"/>
              </a:rPr>
              <a:t>3</a:t>
            </a:r>
          </a:p>
        </p:txBody>
      </p:sp>
      <p:sp>
        <p:nvSpPr>
          <p:cNvPr id="23" name="Shape 23"/>
          <p:cNvSpPr/>
          <p:nvPr/>
        </p:nvSpPr>
        <p:spPr>
          <a:xfrm>
            <a:off x="1831666" y="3349166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Who answers for what</a:t>
            </a:r>
          </a:p>
        </p:txBody>
      </p:sp>
      <p:sp>
        <p:nvSpPr>
          <p:cNvPr id="24" name="Shape 24"/>
          <p:cNvSpPr/>
          <p:nvPr/>
        </p:nvSpPr>
        <p:spPr>
          <a:xfrm>
            <a:off x="10110000" y="3349166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5 min</a:t>
            </a:r>
          </a:p>
        </p:txBody>
      </p:sp>
      <p:sp>
        <p:nvSpPr>
          <p:cNvPr id="25" name="Shape 25"/>
          <p:cNvSpPr/>
          <p:nvPr/>
        </p:nvSpPr>
        <p:spPr>
          <a:xfrm>
            <a:off x="1000000" y="3915000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1070000" y="4027416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1070000" y="4060833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5B78"/>
                </a:solidFill>
                <a:latin typeface="+mn-lt"/>
              </a:rPr>
              <a:t>4</a:t>
            </a:r>
          </a:p>
        </p:txBody>
      </p:sp>
      <p:sp>
        <p:nvSpPr>
          <p:cNvPr id="28" name="Shape 28"/>
          <p:cNvSpPr/>
          <p:nvPr/>
        </p:nvSpPr>
        <p:spPr>
          <a:xfrm>
            <a:off x="1831666" y="4060833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The right reflex, demonstrated</a:t>
            </a:r>
          </a:p>
        </p:txBody>
      </p:sp>
      <p:sp>
        <p:nvSpPr>
          <p:cNvPr id="29" name="Shape 29"/>
          <p:cNvSpPr/>
          <p:nvPr/>
        </p:nvSpPr>
        <p:spPr>
          <a:xfrm>
            <a:off x="10110000" y="4060833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15 min</a:t>
            </a:r>
          </a:p>
        </p:txBody>
      </p:sp>
      <p:sp>
        <p:nvSpPr>
          <p:cNvPr id="30" name="Shape 30"/>
          <p:cNvSpPr/>
          <p:nvPr/>
        </p:nvSpPr>
        <p:spPr>
          <a:xfrm>
            <a:off x="1000000" y="4626666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1070000" y="4739083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1070000" y="4772499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5B78"/>
                </a:solidFill>
                <a:latin typeface="+mn-lt"/>
              </a:rPr>
              <a:t>5</a:t>
            </a:r>
          </a:p>
        </p:txBody>
      </p:sp>
      <p:sp>
        <p:nvSpPr>
          <p:cNvPr id="33" name="Shape 33"/>
          <p:cNvSpPr/>
          <p:nvPr/>
        </p:nvSpPr>
        <p:spPr>
          <a:xfrm>
            <a:off x="1831666" y="4772499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If something has left</a:t>
            </a:r>
          </a:p>
        </p:txBody>
      </p:sp>
      <p:sp>
        <p:nvSpPr>
          <p:cNvPr id="34" name="Shape 34"/>
          <p:cNvSpPr/>
          <p:nvPr/>
        </p:nvSpPr>
        <p:spPr>
          <a:xfrm>
            <a:off x="10110000" y="4772499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5 min</a:t>
            </a:r>
          </a:p>
        </p:txBody>
      </p:sp>
      <p:sp>
        <p:nvSpPr>
          <p:cNvPr id="35" name="Shape 35"/>
          <p:cNvSpPr/>
          <p:nvPr/>
        </p:nvSpPr>
        <p:spPr>
          <a:xfrm>
            <a:off x="1000000" y="5338333"/>
            <a:ext cx="10200000" cy="591666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1070000" y="5450750"/>
            <a:ext cx="521666" cy="366833"/>
          </a:xfrm>
          <a:prstGeom prst="roundRect">
            <a:avLst/>
          </a:prstGeom>
          <a:solidFill>
            <a:srgbClr val="EFF4F7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7" name="Shape 37"/>
          <p:cNvSpPr/>
          <p:nvPr/>
        </p:nvSpPr>
        <p:spPr>
          <a:xfrm>
            <a:off x="1070000" y="5484166"/>
            <a:ext cx="521666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300" b="1" dirty="0">
                <a:solidFill>
                  <a:srgbClr val="245B78"/>
                </a:solidFill>
                <a:latin typeface="+mn-lt"/>
              </a:rPr>
              <a:t>6</a:t>
            </a:r>
          </a:p>
        </p:txBody>
      </p:sp>
      <p:sp>
        <p:nvSpPr>
          <p:cNvPr id="38" name="Shape 38"/>
          <p:cNvSpPr/>
          <p:nvPr/>
        </p:nvSpPr>
        <p:spPr>
          <a:xfrm>
            <a:off x="1831666" y="5484166"/>
            <a:ext cx="8218333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Your questions</a:t>
            </a:r>
          </a:p>
        </p:txBody>
      </p:sp>
      <p:sp>
        <p:nvSpPr>
          <p:cNvPr id="39" name="Shape 39"/>
          <p:cNvSpPr/>
          <p:nvPr/>
        </p:nvSpPr>
        <p:spPr>
          <a:xfrm>
            <a:off x="10110000" y="5484166"/>
            <a:ext cx="97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5 min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8" name="06-le-collaborateur-agit-de-bonne-foi.jpg" descr="contee:keep-back"/>
          <p:cNvPicPr>
            <a:picLocks noChangeAspect="1"/>
          </p:cNvPicPr>
          <p:nvPr/>
        </p:nvPicPr>
        <p:blipFill>
          <a:blip r:embed="rId3"/>
          <a:srcRect l="23250" r="39250"/>
          <a:stretch>
            <a:fillRect/>
          </a:stretch>
        </p:blipFill>
        <p:spPr>
          <a:xfrm>
            <a:off x="700000" y="1939000"/>
            <a:ext cx="2548000" cy="3822000"/>
          </a:xfrm>
          <a:prstGeom prst="rect">
            <a:avLst/>
          </a:prstGeom>
        </p:spPr>
      </p:pic>
      <p:pic>
        <p:nvPicPr>
          <p:cNvPr id="29" name="02-le-compte-personnel-dans-la-journee-de-travail.jpg" descr="contee:keep-back"/>
          <p:cNvPicPr>
            <a:picLocks noChangeAspect="1"/>
          </p:cNvPicPr>
          <p:nvPr/>
        </p:nvPicPr>
        <p:blipFill>
          <a:blip r:embed="rId4"/>
          <a:srcRect l="37250" r="25249"/>
          <a:stretch>
            <a:fillRect/>
          </a:stretch>
        </p:blipFill>
        <p:spPr>
          <a:xfrm>
            <a:off x="3448000" y="1939000"/>
            <a:ext cx="2548000" cy="3822000"/>
          </a:xfrm>
          <a:prstGeom prst="rect">
            <a:avLst/>
          </a:prstGeom>
        </p:spPr>
      </p:pic>
      <p:pic>
        <p:nvPicPr>
          <p:cNvPr id="30" name="01-le-copier-coller-qui-sort-de-l-entreprise.jpg" descr="contee:keep-back"/>
          <p:cNvPicPr>
            <a:picLocks noChangeAspect="1"/>
          </p:cNvPicPr>
          <p:nvPr/>
        </p:nvPicPr>
        <p:blipFill>
          <a:blip r:embed="rId5"/>
          <a:srcRect l="31250" r="31250"/>
          <a:stretch>
            <a:fillRect/>
          </a:stretch>
        </p:blipFill>
        <p:spPr>
          <a:xfrm>
            <a:off x="6196000" y="1939000"/>
            <a:ext cx="2548000" cy="3822000"/>
          </a:xfrm>
          <a:prstGeom prst="rect">
            <a:avLst/>
          </a:prstGeom>
        </p:spPr>
      </p:pic>
      <p:pic>
        <p:nvPicPr>
          <p:cNvPr id="31" name="15-l-information-copiee-continue-sa-route.jpg" descr="contee:keep-back"/>
          <p:cNvPicPr>
            <a:picLocks noChangeAspect="1"/>
          </p:cNvPicPr>
          <p:nvPr/>
        </p:nvPicPr>
        <p:blipFill>
          <a:blip r:embed="rId6"/>
          <a:srcRect l="31250" r="31250"/>
          <a:stretch>
            <a:fillRect/>
          </a:stretch>
        </p:blipFill>
        <p:spPr>
          <a:xfrm>
            <a:off x="8944000" y="1939000"/>
            <a:ext cx="2548000" cy="3822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Tuesday, 6 pm: a deadline, a copy and paste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939000"/>
            <a:ext cx="2548000" cy="3822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00000" y="1939000"/>
            <a:ext cx="2293200" cy="82296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Tuesday, 6 pm. A contract summary due tomorrow.</a:t>
            </a:r>
          </a:p>
        </p:txBody>
      </p:sp>
      <p:sp>
        <p:nvSpPr>
          <p:cNvPr id="12" name="Shape 12"/>
          <p:cNvSpPr/>
          <p:nvPr/>
        </p:nvSpPr>
        <p:spPr>
          <a:xfrm>
            <a:off x="3448000" y="1939000"/>
            <a:ext cx="2548000" cy="3822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3448000" y="1939000"/>
            <a:ext cx="2293200" cy="106680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The approved tool is slow. “I’ll paste it, it’s quicker.”</a:t>
            </a:r>
          </a:p>
        </p:txBody>
      </p:sp>
      <p:sp>
        <p:nvSpPr>
          <p:cNvPr id="14" name="Shape 14"/>
          <p:cNvSpPr/>
          <p:nvPr/>
        </p:nvSpPr>
        <p:spPr>
          <a:xfrm>
            <a:off x="6196000" y="1939000"/>
            <a:ext cx="2548000" cy="3822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6196000" y="1939000"/>
            <a:ext cx="2293200" cy="82296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The whole contract leaves: names, amounts, clauses.</a:t>
            </a:r>
          </a:p>
        </p:txBody>
      </p:sp>
      <p:sp>
        <p:nvSpPr>
          <p:cNvPr id="16" name="Shape 16"/>
          <p:cNvSpPr/>
          <p:nvPr/>
        </p:nvSpPr>
        <p:spPr>
          <a:xfrm>
            <a:off x="8944000" y="1939000"/>
            <a:ext cx="2548000" cy="38220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24303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8944000" y="1939000"/>
            <a:ext cx="2293200" cy="579120"/>
          </a:xfrm>
          <a:prstGeom prst="rect">
            <a:avLst/>
          </a:prstGeom>
          <a:solidFill>
            <a:srgbClr val="F4EEE1"/>
          </a:solidFill>
          <a:ln w="12700">
            <a:solidFill>
              <a:srgbClr val="24303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Nobody decided it. Nobody sees it.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Most people bring their own AI tools</a:t>
            </a:r>
          </a:p>
        </p:txBody>
      </p:sp>
      <p:sp>
        <p:nvSpPr>
          <p:cNvPr id="10" name="Shape 10"/>
          <p:cNvSpPr/>
          <p:nvPr/>
        </p:nvSpPr>
        <p:spPr>
          <a:xfrm>
            <a:off x="8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8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12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7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6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21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1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26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25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30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30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34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4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39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38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43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43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8" name="Shape 28"/>
          <p:cNvSpPr/>
          <p:nvPr/>
        </p:nvSpPr>
        <p:spPr>
          <a:xfrm>
            <a:off x="48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7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0" name="Shape 30"/>
          <p:cNvSpPr/>
          <p:nvPr/>
        </p:nvSpPr>
        <p:spPr>
          <a:xfrm>
            <a:off x="8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8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12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12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4" name="Shape 34"/>
          <p:cNvSpPr/>
          <p:nvPr/>
        </p:nvSpPr>
        <p:spPr>
          <a:xfrm>
            <a:off x="17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16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1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7" name="Shape 37"/>
          <p:cNvSpPr/>
          <p:nvPr/>
        </p:nvSpPr>
        <p:spPr>
          <a:xfrm>
            <a:off x="21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26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25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0" name="Shape 40"/>
          <p:cNvSpPr/>
          <p:nvPr/>
        </p:nvSpPr>
        <p:spPr>
          <a:xfrm>
            <a:off x="30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30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2" name="Shape 42"/>
          <p:cNvSpPr/>
          <p:nvPr/>
        </p:nvSpPr>
        <p:spPr>
          <a:xfrm>
            <a:off x="34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34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4" name="Shape 44"/>
          <p:cNvSpPr/>
          <p:nvPr/>
        </p:nvSpPr>
        <p:spPr>
          <a:xfrm>
            <a:off x="39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38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43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43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8" name="Shape 48"/>
          <p:cNvSpPr/>
          <p:nvPr/>
        </p:nvSpPr>
        <p:spPr>
          <a:xfrm>
            <a:off x="48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47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8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8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2" name="Shape 52"/>
          <p:cNvSpPr/>
          <p:nvPr/>
        </p:nvSpPr>
        <p:spPr>
          <a:xfrm>
            <a:off x="12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>
            <a:off x="12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4" name="Shape 54"/>
          <p:cNvSpPr/>
          <p:nvPr/>
        </p:nvSpPr>
        <p:spPr>
          <a:xfrm>
            <a:off x="17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16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6" name="Shape 56"/>
          <p:cNvSpPr/>
          <p:nvPr/>
        </p:nvSpPr>
        <p:spPr>
          <a:xfrm>
            <a:off x="21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7" name="Shape 57"/>
          <p:cNvSpPr/>
          <p:nvPr/>
        </p:nvSpPr>
        <p:spPr>
          <a:xfrm>
            <a:off x="21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8" name="Shape 58"/>
          <p:cNvSpPr/>
          <p:nvPr/>
        </p:nvSpPr>
        <p:spPr>
          <a:xfrm>
            <a:off x="26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5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0" name="Shape 60"/>
          <p:cNvSpPr/>
          <p:nvPr/>
        </p:nvSpPr>
        <p:spPr>
          <a:xfrm>
            <a:off x="30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30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2" name="Shape 62"/>
          <p:cNvSpPr/>
          <p:nvPr/>
        </p:nvSpPr>
        <p:spPr>
          <a:xfrm>
            <a:off x="34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4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4" name="Shape 64"/>
          <p:cNvSpPr/>
          <p:nvPr/>
        </p:nvSpPr>
        <p:spPr>
          <a:xfrm>
            <a:off x="39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5" name="Shape 65"/>
          <p:cNvSpPr/>
          <p:nvPr/>
        </p:nvSpPr>
        <p:spPr>
          <a:xfrm>
            <a:off x="38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6" name="Shape 66"/>
          <p:cNvSpPr/>
          <p:nvPr/>
        </p:nvSpPr>
        <p:spPr>
          <a:xfrm>
            <a:off x="43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7" name="Shape 67"/>
          <p:cNvSpPr/>
          <p:nvPr/>
        </p:nvSpPr>
        <p:spPr>
          <a:xfrm>
            <a:off x="43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8" name="Shape 68"/>
          <p:cNvSpPr/>
          <p:nvPr/>
        </p:nvSpPr>
        <p:spPr>
          <a:xfrm>
            <a:off x="48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9" name="Shape 69"/>
          <p:cNvSpPr/>
          <p:nvPr/>
        </p:nvSpPr>
        <p:spPr>
          <a:xfrm>
            <a:off x="47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0" name="Shape 70"/>
          <p:cNvSpPr/>
          <p:nvPr/>
        </p:nvSpPr>
        <p:spPr>
          <a:xfrm>
            <a:off x="8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1" name="Shape 71"/>
          <p:cNvSpPr/>
          <p:nvPr/>
        </p:nvSpPr>
        <p:spPr>
          <a:xfrm>
            <a:off x="8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2" name="Shape 72"/>
          <p:cNvSpPr/>
          <p:nvPr/>
        </p:nvSpPr>
        <p:spPr>
          <a:xfrm>
            <a:off x="12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3" name="Shape 73"/>
          <p:cNvSpPr/>
          <p:nvPr/>
        </p:nvSpPr>
        <p:spPr>
          <a:xfrm>
            <a:off x="12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4" name="Shape 74"/>
          <p:cNvSpPr/>
          <p:nvPr/>
        </p:nvSpPr>
        <p:spPr>
          <a:xfrm>
            <a:off x="17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16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6" name="Shape 76"/>
          <p:cNvSpPr/>
          <p:nvPr/>
        </p:nvSpPr>
        <p:spPr>
          <a:xfrm>
            <a:off x="21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7" name="Shape 77"/>
          <p:cNvSpPr/>
          <p:nvPr/>
        </p:nvSpPr>
        <p:spPr>
          <a:xfrm>
            <a:off x="21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8" name="Shape 78"/>
          <p:cNvSpPr/>
          <p:nvPr/>
        </p:nvSpPr>
        <p:spPr>
          <a:xfrm>
            <a:off x="26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9" name="Shape 79"/>
          <p:cNvSpPr/>
          <p:nvPr/>
        </p:nvSpPr>
        <p:spPr>
          <a:xfrm>
            <a:off x="25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" name="Shape 80"/>
          <p:cNvSpPr/>
          <p:nvPr/>
        </p:nvSpPr>
        <p:spPr>
          <a:xfrm>
            <a:off x="30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1" name="Shape 81"/>
          <p:cNvSpPr/>
          <p:nvPr/>
        </p:nvSpPr>
        <p:spPr>
          <a:xfrm>
            <a:off x="30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2" name="Shape 82"/>
          <p:cNvSpPr/>
          <p:nvPr/>
        </p:nvSpPr>
        <p:spPr>
          <a:xfrm>
            <a:off x="34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3" name="Shape 83"/>
          <p:cNvSpPr/>
          <p:nvPr/>
        </p:nvSpPr>
        <p:spPr>
          <a:xfrm>
            <a:off x="34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4" name="Shape 84"/>
          <p:cNvSpPr/>
          <p:nvPr/>
        </p:nvSpPr>
        <p:spPr>
          <a:xfrm>
            <a:off x="39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5" name="Shape 85"/>
          <p:cNvSpPr/>
          <p:nvPr/>
        </p:nvSpPr>
        <p:spPr>
          <a:xfrm>
            <a:off x="38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6" name="Shape 86"/>
          <p:cNvSpPr/>
          <p:nvPr/>
        </p:nvSpPr>
        <p:spPr>
          <a:xfrm>
            <a:off x="43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7" name="Shape 87"/>
          <p:cNvSpPr/>
          <p:nvPr/>
        </p:nvSpPr>
        <p:spPr>
          <a:xfrm>
            <a:off x="43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8" name="Shape 88"/>
          <p:cNvSpPr/>
          <p:nvPr/>
        </p:nvSpPr>
        <p:spPr>
          <a:xfrm>
            <a:off x="48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9" name="Shape 89"/>
          <p:cNvSpPr/>
          <p:nvPr/>
        </p:nvSpPr>
        <p:spPr>
          <a:xfrm>
            <a:off x="47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0" name="Shape 90"/>
          <p:cNvSpPr/>
          <p:nvPr/>
        </p:nvSpPr>
        <p:spPr>
          <a:xfrm>
            <a:off x="8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1" name="Shape 91"/>
          <p:cNvSpPr/>
          <p:nvPr/>
        </p:nvSpPr>
        <p:spPr>
          <a:xfrm>
            <a:off x="8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2" name="Shape 92"/>
          <p:cNvSpPr/>
          <p:nvPr/>
        </p:nvSpPr>
        <p:spPr>
          <a:xfrm>
            <a:off x="12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3" name="Shape 93"/>
          <p:cNvSpPr/>
          <p:nvPr/>
        </p:nvSpPr>
        <p:spPr>
          <a:xfrm>
            <a:off x="12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4" name="Shape 94"/>
          <p:cNvSpPr/>
          <p:nvPr/>
        </p:nvSpPr>
        <p:spPr>
          <a:xfrm>
            <a:off x="17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6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6" name="Shape 96"/>
          <p:cNvSpPr/>
          <p:nvPr/>
        </p:nvSpPr>
        <p:spPr>
          <a:xfrm>
            <a:off x="21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21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8" name="Shape 98"/>
          <p:cNvSpPr/>
          <p:nvPr/>
        </p:nvSpPr>
        <p:spPr>
          <a:xfrm>
            <a:off x="26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9" name="Shape 99"/>
          <p:cNvSpPr/>
          <p:nvPr/>
        </p:nvSpPr>
        <p:spPr>
          <a:xfrm>
            <a:off x="25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0" name="Shape 100"/>
          <p:cNvSpPr/>
          <p:nvPr/>
        </p:nvSpPr>
        <p:spPr>
          <a:xfrm>
            <a:off x="30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30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2" name="Shape 102"/>
          <p:cNvSpPr/>
          <p:nvPr/>
        </p:nvSpPr>
        <p:spPr>
          <a:xfrm>
            <a:off x="34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34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4" name="Shape 104"/>
          <p:cNvSpPr/>
          <p:nvPr/>
        </p:nvSpPr>
        <p:spPr>
          <a:xfrm>
            <a:off x="39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38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6" name="Shape 106"/>
          <p:cNvSpPr/>
          <p:nvPr/>
        </p:nvSpPr>
        <p:spPr>
          <a:xfrm>
            <a:off x="43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7" name="Shape 107"/>
          <p:cNvSpPr/>
          <p:nvPr/>
        </p:nvSpPr>
        <p:spPr>
          <a:xfrm>
            <a:off x="43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8" name="Shape 108"/>
          <p:cNvSpPr/>
          <p:nvPr/>
        </p:nvSpPr>
        <p:spPr>
          <a:xfrm>
            <a:off x="48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47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0" name="Shape 110"/>
          <p:cNvSpPr/>
          <p:nvPr/>
        </p:nvSpPr>
        <p:spPr>
          <a:xfrm>
            <a:off x="8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8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2" name="Shape 112"/>
          <p:cNvSpPr/>
          <p:nvPr/>
        </p:nvSpPr>
        <p:spPr>
          <a:xfrm>
            <a:off x="12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12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4" name="Shape 114"/>
          <p:cNvSpPr/>
          <p:nvPr/>
        </p:nvSpPr>
        <p:spPr>
          <a:xfrm>
            <a:off x="17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16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6" name="Shape 116"/>
          <p:cNvSpPr/>
          <p:nvPr/>
        </p:nvSpPr>
        <p:spPr>
          <a:xfrm>
            <a:off x="21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21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8" name="Shape 118"/>
          <p:cNvSpPr/>
          <p:nvPr/>
        </p:nvSpPr>
        <p:spPr>
          <a:xfrm>
            <a:off x="26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25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0" name="Shape 120"/>
          <p:cNvSpPr/>
          <p:nvPr/>
        </p:nvSpPr>
        <p:spPr>
          <a:xfrm>
            <a:off x="30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30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2" name="Shape 122"/>
          <p:cNvSpPr/>
          <p:nvPr/>
        </p:nvSpPr>
        <p:spPr>
          <a:xfrm>
            <a:off x="34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4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4" name="Shape 124"/>
          <p:cNvSpPr/>
          <p:nvPr/>
        </p:nvSpPr>
        <p:spPr>
          <a:xfrm>
            <a:off x="39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38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6" name="Shape 126"/>
          <p:cNvSpPr/>
          <p:nvPr/>
        </p:nvSpPr>
        <p:spPr>
          <a:xfrm>
            <a:off x="43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43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8" name="Shape 128"/>
          <p:cNvSpPr/>
          <p:nvPr/>
        </p:nvSpPr>
        <p:spPr>
          <a:xfrm>
            <a:off x="48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47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0" name="Shape 130"/>
          <p:cNvSpPr/>
          <p:nvPr/>
        </p:nvSpPr>
        <p:spPr>
          <a:xfrm>
            <a:off x="8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8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2" name="Shape 132"/>
          <p:cNvSpPr/>
          <p:nvPr/>
        </p:nvSpPr>
        <p:spPr>
          <a:xfrm>
            <a:off x="12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12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4" name="Shape 134"/>
          <p:cNvSpPr/>
          <p:nvPr/>
        </p:nvSpPr>
        <p:spPr>
          <a:xfrm>
            <a:off x="17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16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6" name="Shape 136"/>
          <p:cNvSpPr/>
          <p:nvPr/>
        </p:nvSpPr>
        <p:spPr>
          <a:xfrm>
            <a:off x="21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21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8" name="Shape 138"/>
          <p:cNvSpPr/>
          <p:nvPr/>
        </p:nvSpPr>
        <p:spPr>
          <a:xfrm>
            <a:off x="26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25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0" name="Shape 140"/>
          <p:cNvSpPr/>
          <p:nvPr/>
        </p:nvSpPr>
        <p:spPr>
          <a:xfrm>
            <a:off x="30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30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2" name="Shape 142"/>
          <p:cNvSpPr/>
          <p:nvPr/>
        </p:nvSpPr>
        <p:spPr>
          <a:xfrm>
            <a:off x="34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34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4" name="Shape 144"/>
          <p:cNvSpPr/>
          <p:nvPr/>
        </p:nvSpPr>
        <p:spPr>
          <a:xfrm>
            <a:off x="39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38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6" name="Shape 146"/>
          <p:cNvSpPr/>
          <p:nvPr/>
        </p:nvSpPr>
        <p:spPr>
          <a:xfrm>
            <a:off x="43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43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8" name="Shape 148"/>
          <p:cNvSpPr/>
          <p:nvPr/>
        </p:nvSpPr>
        <p:spPr>
          <a:xfrm>
            <a:off x="48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47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0" name="Shape 150"/>
          <p:cNvSpPr/>
          <p:nvPr/>
        </p:nvSpPr>
        <p:spPr>
          <a:xfrm>
            <a:off x="8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8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2" name="Shape 152"/>
          <p:cNvSpPr/>
          <p:nvPr/>
        </p:nvSpPr>
        <p:spPr>
          <a:xfrm>
            <a:off x="12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12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4" name="Shape 154"/>
          <p:cNvSpPr/>
          <p:nvPr/>
        </p:nvSpPr>
        <p:spPr>
          <a:xfrm>
            <a:off x="173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169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6" name="Shape 156"/>
          <p:cNvSpPr/>
          <p:nvPr/>
        </p:nvSpPr>
        <p:spPr>
          <a:xfrm>
            <a:off x="217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213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8" name="Shape 158"/>
          <p:cNvSpPr/>
          <p:nvPr/>
        </p:nvSpPr>
        <p:spPr>
          <a:xfrm>
            <a:off x="261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257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0" name="Shape 160"/>
          <p:cNvSpPr/>
          <p:nvPr/>
        </p:nvSpPr>
        <p:spPr>
          <a:xfrm>
            <a:off x="30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30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2" name="Shape 162"/>
          <p:cNvSpPr/>
          <p:nvPr/>
        </p:nvSpPr>
        <p:spPr>
          <a:xfrm>
            <a:off x="34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34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4" name="Shape 164"/>
          <p:cNvSpPr/>
          <p:nvPr/>
        </p:nvSpPr>
        <p:spPr>
          <a:xfrm>
            <a:off x="393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389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6" name="Shape 166"/>
          <p:cNvSpPr/>
          <p:nvPr/>
        </p:nvSpPr>
        <p:spPr>
          <a:xfrm>
            <a:off x="437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433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8" name="Shape 168"/>
          <p:cNvSpPr/>
          <p:nvPr/>
        </p:nvSpPr>
        <p:spPr>
          <a:xfrm>
            <a:off x="481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477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0" name="Shape 170"/>
          <p:cNvSpPr/>
          <p:nvPr/>
        </p:nvSpPr>
        <p:spPr>
          <a:xfrm>
            <a:off x="8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8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2" name="Shape 172"/>
          <p:cNvSpPr/>
          <p:nvPr/>
        </p:nvSpPr>
        <p:spPr>
          <a:xfrm>
            <a:off x="12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12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4" name="Shape 174"/>
          <p:cNvSpPr/>
          <p:nvPr/>
        </p:nvSpPr>
        <p:spPr>
          <a:xfrm>
            <a:off x="17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16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6" name="Shape 176"/>
          <p:cNvSpPr/>
          <p:nvPr/>
        </p:nvSpPr>
        <p:spPr>
          <a:xfrm>
            <a:off x="21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1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8" name="Shape 178"/>
          <p:cNvSpPr/>
          <p:nvPr/>
        </p:nvSpPr>
        <p:spPr>
          <a:xfrm>
            <a:off x="26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25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0" name="Shape 180"/>
          <p:cNvSpPr/>
          <p:nvPr/>
        </p:nvSpPr>
        <p:spPr>
          <a:xfrm>
            <a:off x="30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30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2" name="Shape 182"/>
          <p:cNvSpPr/>
          <p:nvPr/>
        </p:nvSpPr>
        <p:spPr>
          <a:xfrm>
            <a:off x="34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34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4" name="Shape 184"/>
          <p:cNvSpPr/>
          <p:nvPr/>
        </p:nvSpPr>
        <p:spPr>
          <a:xfrm>
            <a:off x="39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38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6" name="Shape 186"/>
          <p:cNvSpPr/>
          <p:nvPr/>
        </p:nvSpPr>
        <p:spPr>
          <a:xfrm>
            <a:off x="43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43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8" name="Shape 188"/>
          <p:cNvSpPr/>
          <p:nvPr/>
        </p:nvSpPr>
        <p:spPr>
          <a:xfrm>
            <a:off x="48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47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0" name="Shape 190"/>
          <p:cNvSpPr/>
          <p:nvPr/>
        </p:nvSpPr>
        <p:spPr>
          <a:xfrm>
            <a:off x="8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8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2" name="Shape 192"/>
          <p:cNvSpPr/>
          <p:nvPr/>
        </p:nvSpPr>
        <p:spPr>
          <a:xfrm>
            <a:off x="12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12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4" name="Shape 194"/>
          <p:cNvSpPr/>
          <p:nvPr/>
        </p:nvSpPr>
        <p:spPr>
          <a:xfrm>
            <a:off x="17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16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6" name="Shape 196"/>
          <p:cNvSpPr/>
          <p:nvPr/>
        </p:nvSpPr>
        <p:spPr>
          <a:xfrm>
            <a:off x="21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21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8" name="Shape 198"/>
          <p:cNvSpPr/>
          <p:nvPr/>
        </p:nvSpPr>
        <p:spPr>
          <a:xfrm>
            <a:off x="26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25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0" name="Shape 200"/>
          <p:cNvSpPr/>
          <p:nvPr/>
        </p:nvSpPr>
        <p:spPr>
          <a:xfrm>
            <a:off x="30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30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2" name="Shape 202"/>
          <p:cNvSpPr/>
          <p:nvPr/>
        </p:nvSpPr>
        <p:spPr>
          <a:xfrm>
            <a:off x="34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34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4" name="Shape 204"/>
          <p:cNvSpPr/>
          <p:nvPr/>
        </p:nvSpPr>
        <p:spPr>
          <a:xfrm>
            <a:off x="39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38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6" name="Shape 206"/>
          <p:cNvSpPr/>
          <p:nvPr/>
        </p:nvSpPr>
        <p:spPr>
          <a:xfrm>
            <a:off x="43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43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8" name="Shape 208"/>
          <p:cNvSpPr/>
          <p:nvPr/>
        </p:nvSpPr>
        <p:spPr>
          <a:xfrm>
            <a:off x="48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47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0" name="Shape 210"/>
          <p:cNvSpPr/>
          <p:nvPr/>
        </p:nvSpPr>
        <p:spPr>
          <a:xfrm>
            <a:off x="5700000" y="2350000"/>
            <a:ext cx="5800000" cy="12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b" lIns="91440" tIns="45720" rIns="91440" bIns="45720">
            <a:normAutofit/>
          </a:bodyPr>
          <a:lstStyle/>
          <a:p>
            <a:pPr algn="l" marL="0" marR="0" indent="0"/>
            <a:r>
              <a:rPr lang="en-US" sz="7200" dirty="0">
                <a:solidFill>
                  <a:srgbClr val="245B78"/>
                </a:solidFill>
                <a:latin typeface="+mj-lt"/>
              </a:rPr>
              <a:t>78%</a:t>
            </a:r>
          </a:p>
        </p:txBody>
      </p:sp>
      <p:sp>
        <p:nvSpPr>
          <p:cNvPr id="211" name="Shape 211"/>
          <p:cNvSpPr/>
          <p:nvPr/>
        </p:nvSpPr>
        <p:spPr>
          <a:xfrm>
            <a:off x="5700000" y="3650000"/>
            <a:ext cx="5800000" cy="11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of AI users bring their own AI tools to work (Microsoft and LinkedIn, 2024).</a:t>
            </a:r>
          </a:p>
        </p:txBody>
      </p:sp>
      <p:sp>
        <p:nvSpPr>
          <p:cNvPr id="212" name="Shape 212"/>
          <p:cNvSpPr/>
          <p:nvPr/>
        </p:nvSpPr>
        <p:spPr>
          <a:xfrm>
            <a:off x="5847000" y="4983600"/>
            <a:ext cx="126000" cy="126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5805000" y="5130600"/>
            <a:ext cx="210000" cy="168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4" name="Shape 214"/>
          <p:cNvSpPr/>
          <p:nvPr/>
        </p:nvSpPr>
        <p:spPr>
          <a:xfrm>
            <a:off x="6180000" y="4950000"/>
            <a:ext cx="532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66747D"/>
                </a:solidFill>
                <a:latin typeface="+mn-lt"/>
              </a:rPr>
              <a:t>= 1 %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And often with a personal account</a:t>
            </a:r>
          </a:p>
        </p:txBody>
      </p:sp>
      <p:sp>
        <p:nvSpPr>
          <p:cNvPr id="10" name="Shape 10"/>
          <p:cNvSpPr/>
          <p:nvPr/>
        </p:nvSpPr>
        <p:spPr>
          <a:xfrm>
            <a:off x="8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8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12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7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6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21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1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26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25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30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30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34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4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39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38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43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43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8" name="Shape 28"/>
          <p:cNvSpPr/>
          <p:nvPr/>
        </p:nvSpPr>
        <p:spPr>
          <a:xfrm>
            <a:off x="48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7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0" name="Shape 30"/>
          <p:cNvSpPr/>
          <p:nvPr/>
        </p:nvSpPr>
        <p:spPr>
          <a:xfrm>
            <a:off x="8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8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12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12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4" name="Shape 34"/>
          <p:cNvSpPr/>
          <p:nvPr/>
        </p:nvSpPr>
        <p:spPr>
          <a:xfrm>
            <a:off x="17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16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1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7" name="Shape 37"/>
          <p:cNvSpPr/>
          <p:nvPr/>
        </p:nvSpPr>
        <p:spPr>
          <a:xfrm>
            <a:off x="21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26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25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0" name="Shape 40"/>
          <p:cNvSpPr/>
          <p:nvPr/>
        </p:nvSpPr>
        <p:spPr>
          <a:xfrm>
            <a:off x="30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30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2" name="Shape 42"/>
          <p:cNvSpPr/>
          <p:nvPr/>
        </p:nvSpPr>
        <p:spPr>
          <a:xfrm>
            <a:off x="34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34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4" name="Shape 44"/>
          <p:cNvSpPr/>
          <p:nvPr/>
        </p:nvSpPr>
        <p:spPr>
          <a:xfrm>
            <a:off x="39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38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43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43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8" name="Shape 48"/>
          <p:cNvSpPr/>
          <p:nvPr/>
        </p:nvSpPr>
        <p:spPr>
          <a:xfrm>
            <a:off x="48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47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8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8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2" name="Shape 52"/>
          <p:cNvSpPr/>
          <p:nvPr/>
        </p:nvSpPr>
        <p:spPr>
          <a:xfrm>
            <a:off x="12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>
            <a:off x="12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4" name="Shape 54"/>
          <p:cNvSpPr/>
          <p:nvPr/>
        </p:nvSpPr>
        <p:spPr>
          <a:xfrm>
            <a:off x="17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16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6" name="Shape 56"/>
          <p:cNvSpPr/>
          <p:nvPr/>
        </p:nvSpPr>
        <p:spPr>
          <a:xfrm>
            <a:off x="21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7" name="Shape 57"/>
          <p:cNvSpPr/>
          <p:nvPr/>
        </p:nvSpPr>
        <p:spPr>
          <a:xfrm>
            <a:off x="21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8" name="Shape 58"/>
          <p:cNvSpPr/>
          <p:nvPr/>
        </p:nvSpPr>
        <p:spPr>
          <a:xfrm>
            <a:off x="26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5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0" name="Shape 60"/>
          <p:cNvSpPr/>
          <p:nvPr/>
        </p:nvSpPr>
        <p:spPr>
          <a:xfrm>
            <a:off x="30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30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2" name="Shape 62"/>
          <p:cNvSpPr/>
          <p:nvPr/>
        </p:nvSpPr>
        <p:spPr>
          <a:xfrm>
            <a:off x="34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4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4" name="Shape 64"/>
          <p:cNvSpPr/>
          <p:nvPr/>
        </p:nvSpPr>
        <p:spPr>
          <a:xfrm>
            <a:off x="39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5" name="Shape 65"/>
          <p:cNvSpPr/>
          <p:nvPr/>
        </p:nvSpPr>
        <p:spPr>
          <a:xfrm>
            <a:off x="38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6" name="Shape 66"/>
          <p:cNvSpPr/>
          <p:nvPr/>
        </p:nvSpPr>
        <p:spPr>
          <a:xfrm>
            <a:off x="43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7" name="Shape 67"/>
          <p:cNvSpPr/>
          <p:nvPr/>
        </p:nvSpPr>
        <p:spPr>
          <a:xfrm>
            <a:off x="43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8" name="Shape 68"/>
          <p:cNvSpPr/>
          <p:nvPr/>
        </p:nvSpPr>
        <p:spPr>
          <a:xfrm>
            <a:off x="48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9" name="Shape 69"/>
          <p:cNvSpPr/>
          <p:nvPr/>
        </p:nvSpPr>
        <p:spPr>
          <a:xfrm>
            <a:off x="47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0" name="Shape 70"/>
          <p:cNvSpPr/>
          <p:nvPr/>
        </p:nvSpPr>
        <p:spPr>
          <a:xfrm>
            <a:off x="8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1" name="Shape 71"/>
          <p:cNvSpPr/>
          <p:nvPr/>
        </p:nvSpPr>
        <p:spPr>
          <a:xfrm>
            <a:off x="8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2" name="Shape 72"/>
          <p:cNvSpPr/>
          <p:nvPr/>
        </p:nvSpPr>
        <p:spPr>
          <a:xfrm>
            <a:off x="12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3" name="Shape 73"/>
          <p:cNvSpPr/>
          <p:nvPr/>
        </p:nvSpPr>
        <p:spPr>
          <a:xfrm>
            <a:off x="12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4" name="Shape 74"/>
          <p:cNvSpPr/>
          <p:nvPr/>
        </p:nvSpPr>
        <p:spPr>
          <a:xfrm>
            <a:off x="17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16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6" name="Shape 76"/>
          <p:cNvSpPr/>
          <p:nvPr/>
        </p:nvSpPr>
        <p:spPr>
          <a:xfrm>
            <a:off x="21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7" name="Shape 77"/>
          <p:cNvSpPr/>
          <p:nvPr/>
        </p:nvSpPr>
        <p:spPr>
          <a:xfrm>
            <a:off x="21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8" name="Shape 78"/>
          <p:cNvSpPr/>
          <p:nvPr/>
        </p:nvSpPr>
        <p:spPr>
          <a:xfrm>
            <a:off x="26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9" name="Shape 79"/>
          <p:cNvSpPr/>
          <p:nvPr/>
        </p:nvSpPr>
        <p:spPr>
          <a:xfrm>
            <a:off x="25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" name="Shape 80"/>
          <p:cNvSpPr/>
          <p:nvPr/>
        </p:nvSpPr>
        <p:spPr>
          <a:xfrm>
            <a:off x="30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1" name="Shape 81"/>
          <p:cNvSpPr/>
          <p:nvPr/>
        </p:nvSpPr>
        <p:spPr>
          <a:xfrm>
            <a:off x="30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2" name="Shape 82"/>
          <p:cNvSpPr/>
          <p:nvPr/>
        </p:nvSpPr>
        <p:spPr>
          <a:xfrm>
            <a:off x="34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3" name="Shape 83"/>
          <p:cNvSpPr/>
          <p:nvPr/>
        </p:nvSpPr>
        <p:spPr>
          <a:xfrm>
            <a:off x="34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4" name="Shape 84"/>
          <p:cNvSpPr/>
          <p:nvPr/>
        </p:nvSpPr>
        <p:spPr>
          <a:xfrm>
            <a:off x="39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5" name="Shape 85"/>
          <p:cNvSpPr/>
          <p:nvPr/>
        </p:nvSpPr>
        <p:spPr>
          <a:xfrm>
            <a:off x="38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6" name="Shape 86"/>
          <p:cNvSpPr/>
          <p:nvPr/>
        </p:nvSpPr>
        <p:spPr>
          <a:xfrm>
            <a:off x="43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7" name="Shape 87"/>
          <p:cNvSpPr/>
          <p:nvPr/>
        </p:nvSpPr>
        <p:spPr>
          <a:xfrm>
            <a:off x="43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8" name="Shape 88"/>
          <p:cNvSpPr/>
          <p:nvPr/>
        </p:nvSpPr>
        <p:spPr>
          <a:xfrm>
            <a:off x="48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9" name="Shape 89"/>
          <p:cNvSpPr/>
          <p:nvPr/>
        </p:nvSpPr>
        <p:spPr>
          <a:xfrm>
            <a:off x="47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0" name="Shape 90"/>
          <p:cNvSpPr/>
          <p:nvPr/>
        </p:nvSpPr>
        <p:spPr>
          <a:xfrm>
            <a:off x="8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1" name="Shape 91"/>
          <p:cNvSpPr/>
          <p:nvPr/>
        </p:nvSpPr>
        <p:spPr>
          <a:xfrm>
            <a:off x="8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2" name="Shape 92"/>
          <p:cNvSpPr/>
          <p:nvPr/>
        </p:nvSpPr>
        <p:spPr>
          <a:xfrm>
            <a:off x="12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3" name="Shape 93"/>
          <p:cNvSpPr/>
          <p:nvPr/>
        </p:nvSpPr>
        <p:spPr>
          <a:xfrm>
            <a:off x="12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4" name="Shape 94"/>
          <p:cNvSpPr/>
          <p:nvPr/>
        </p:nvSpPr>
        <p:spPr>
          <a:xfrm>
            <a:off x="17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6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6" name="Shape 96"/>
          <p:cNvSpPr/>
          <p:nvPr/>
        </p:nvSpPr>
        <p:spPr>
          <a:xfrm>
            <a:off x="21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21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8" name="Shape 98"/>
          <p:cNvSpPr/>
          <p:nvPr/>
        </p:nvSpPr>
        <p:spPr>
          <a:xfrm>
            <a:off x="26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9" name="Shape 99"/>
          <p:cNvSpPr/>
          <p:nvPr/>
        </p:nvSpPr>
        <p:spPr>
          <a:xfrm>
            <a:off x="25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0" name="Shape 100"/>
          <p:cNvSpPr/>
          <p:nvPr/>
        </p:nvSpPr>
        <p:spPr>
          <a:xfrm>
            <a:off x="30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30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2" name="Shape 102"/>
          <p:cNvSpPr/>
          <p:nvPr/>
        </p:nvSpPr>
        <p:spPr>
          <a:xfrm>
            <a:off x="34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34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4" name="Shape 104"/>
          <p:cNvSpPr/>
          <p:nvPr/>
        </p:nvSpPr>
        <p:spPr>
          <a:xfrm>
            <a:off x="39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38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6" name="Shape 106"/>
          <p:cNvSpPr/>
          <p:nvPr/>
        </p:nvSpPr>
        <p:spPr>
          <a:xfrm>
            <a:off x="43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7" name="Shape 107"/>
          <p:cNvSpPr/>
          <p:nvPr/>
        </p:nvSpPr>
        <p:spPr>
          <a:xfrm>
            <a:off x="43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8" name="Shape 108"/>
          <p:cNvSpPr/>
          <p:nvPr/>
        </p:nvSpPr>
        <p:spPr>
          <a:xfrm>
            <a:off x="48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47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0" name="Shape 110"/>
          <p:cNvSpPr/>
          <p:nvPr/>
        </p:nvSpPr>
        <p:spPr>
          <a:xfrm>
            <a:off x="8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8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2" name="Shape 112"/>
          <p:cNvSpPr/>
          <p:nvPr/>
        </p:nvSpPr>
        <p:spPr>
          <a:xfrm>
            <a:off x="12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12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4" name="Shape 114"/>
          <p:cNvSpPr/>
          <p:nvPr/>
        </p:nvSpPr>
        <p:spPr>
          <a:xfrm>
            <a:off x="17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16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6" name="Shape 116"/>
          <p:cNvSpPr/>
          <p:nvPr/>
        </p:nvSpPr>
        <p:spPr>
          <a:xfrm>
            <a:off x="21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21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8" name="Shape 118"/>
          <p:cNvSpPr/>
          <p:nvPr/>
        </p:nvSpPr>
        <p:spPr>
          <a:xfrm>
            <a:off x="26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25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0" name="Shape 120"/>
          <p:cNvSpPr/>
          <p:nvPr/>
        </p:nvSpPr>
        <p:spPr>
          <a:xfrm>
            <a:off x="30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30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2" name="Shape 122"/>
          <p:cNvSpPr/>
          <p:nvPr/>
        </p:nvSpPr>
        <p:spPr>
          <a:xfrm>
            <a:off x="34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4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4" name="Shape 124"/>
          <p:cNvSpPr/>
          <p:nvPr/>
        </p:nvSpPr>
        <p:spPr>
          <a:xfrm>
            <a:off x="39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38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6" name="Shape 126"/>
          <p:cNvSpPr/>
          <p:nvPr/>
        </p:nvSpPr>
        <p:spPr>
          <a:xfrm>
            <a:off x="43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43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8" name="Shape 128"/>
          <p:cNvSpPr/>
          <p:nvPr/>
        </p:nvSpPr>
        <p:spPr>
          <a:xfrm>
            <a:off x="48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47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0" name="Shape 130"/>
          <p:cNvSpPr/>
          <p:nvPr/>
        </p:nvSpPr>
        <p:spPr>
          <a:xfrm>
            <a:off x="8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8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2" name="Shape 132"/>
          <p:cNvSpPr/>
          <p:nvPr/>
        </p:nvSpPr>
        <p:spPr>
          <a:xfrm>
            <a:off x="12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12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4" name="Shape 134"/>
          <p:cNvSpPr/>
          <p:nvPr/>
        </p:nvSpPr>
        <p:spPr>
          <a:xfrm>
            <a:off x="17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16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6" name="Shape 136"/>
          <p:cNvSpPr/>
          <p:nvPr/>
        </p:nvSpPr>
        <p:spPr>
          <a:xfrm>
            <a:off x="21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21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8" name="Shape 138"/>
          <p:cNvSpPr/>
          <p:nvPr/>
        </p:nvSpPr>
        <p:spPr>
          <a:xfrm>
            <a:off x="26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25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0" name="Shape 140"/>
          <p:cNvSpPr/>
          <p:nvPr/>
        </p:nvSpPr>
        <p:spPr>
          <a:xfrm>
            <a:off x="30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30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2" name="Shape 142"/>
          <p:cNvSpPr/>
          <p:nvPr/>
        </p:nvSpPr>
        <p:spPr>
          <a:xfrm>
            <a:off x="34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34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4" name="Shape 144"/>
          <p:cNvSpPr/>
          <p:nvPr/>
        </p:nvSpPr>
        <p:spPr>
          <a:xfrm>
            <a:off x="39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38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6" name="Shape 146"/>
          <p:cNvSpPr/>
          <p:nvPr/>
        </p:nvSpPr>
        <p:spPr>
          <a:xfrm>
            <a:off x="43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43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8" name="Shape 148"/>
          <p:cNvSpPr/>
          <p:nvPr/>
        </p:nvSpPr>
        <p:spPr>
          <a:xfrm>
            <a:off x="48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47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0" name="Shape 150"/>
          <p:cNvSpPr/>
          <p:nvPr/>
        </p:nvSpPr>
        <p:spPr>
          <a:xfrm>
            <a:off x="8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8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2" name="Shape 152"/>
          <p:cNvSpPr/>
          <p:nvPr/>
        </p:nvSpPr>
        <p:spPr>
          <a:xfrm>
            <a:off x="12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12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4" name="Shape 154"/>
          <p:cNvSpPr/>
          <p:nvPr/>
        </p:nvSpPr>
        <p:spPr>
          <a:xfrm>
            <a:off x="173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169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6" name="Shape 156"/>
          <p:cNvSpPr/>
          <p:nvPr/>
        </p:nvSpPr>
        <p:spPr>
          <a:xfrm>
            <a:off x="217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213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8" name="Shape 158"/>
          <p:cNvSpPr/>
          <p:nvPr/>
        </p:nvSpPr>
        <p:spPr>
          <a:xfrm>
            <a:off x="261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257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0" name="Shape 160"/>
          <p:cNvSpPr/>
          <p:nvPr/>
        </p:nvSpPr>
        <p:spPr>
          <a:xfrm>
            <a:off x="305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301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2" name="Shape 162"/>
          <p:cNvSpPr/>
          <p:nvPr/>
        </p:nvSpPr>
        <p:spPr>
          <a:xfrm>
            <a:off x="349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345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4" name="Shape 164"/>
          <p:cNvSpPr/>
          <p:nvPr/>
        </p:nvSpPr>
        <p:spPr>
          <a:xfrm>
            <a:off x="393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389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6" name="Shape 166"/>
          <p:cNvSpPr/>
          <p:nvPr/>
        </p:nvSpPr>
        <p:spPr>
          <a:xfrm>
            <a:off x="437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433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8" name="Shape 168"/>
          <p:cNvSpPr/>
          <p:nvPr/>
        </p:nvSpPr>
        <p:spPr>
          <a:xfrm>
            <a:off x="481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477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0" name="Shape 170"/>
          <p:cNvSpPr/>
          <p:nvPr/>
        </p:nvSpPr>
        <p:spPr>
          <a:xfrm>
            <a:off x="8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8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2" name="Shape 172"/>
          <p:cNvSpPr/>
          <p:nvPr/>
        </p:nvSpPr>
        <p:spPr>
          <a:xfrm>
            <a:off x="12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12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4" name="Shape 174"/>
          <p:cNvSpPr/>
          <p:nvPr/>
        </p:nvSpPr>
        <p:spPr>
          <a:xfrm>
            <a:off x="17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16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6" name="Shape 176"/>
          <p:cNvSpPr/>
          <p:nvPr/>
        </p:nvSpPr>
        <p:spPr>
          <a:xfrm>
            <a:off x="21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1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8" name="Shape 178"/>
          <p:cNvSpPr/>
          <p:nvPr/>
        </p:nvSpPr>
        <p:spPr>
          <a:xfrm>
            <a:off x="26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25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0" name="Shape 180"/>
          <p:cNvSpPr/>
          <p:nvPr/>
        </p:nvSpPr>
        <p:spPr>
          <a:xfrm>
            <a:off x="30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30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2" name="Shape 182"/>
          <p:cNvSpPr/>
          <p:nvPr/>
        </p:nvSpPr>
        <p:spPr>
          <a:xfrm>
            <a:off x="34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34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4" name="Shape 184"/>
          <p:cNvSpPr/>
          <p:nvPr/>
        </p:nvSpPr>
        <p:spPr>
          <a:xfrm>
            <a:off x="39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38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6" name="Shape 186"/>
          <p:cNvSpPr/>
          <p:nvPr/>
        </p:nvSpPr>
        <p:spPr>
          <a:xfrm>
            <a:off x="43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43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8" name="Shape 188"/>
          <p:cNvSpPr/>
          <p:nvPr/>
        </p:nvSpPr>
        <p:spPr>
          <a:xfrm>
            <a:off x="48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47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0" name="Shape 190"/>
          <p:cNvSpPr/>
          <p:nvPr/>
        </p:nvSpPr>
        <p:spPr>
          <a:xfrm>
            <a:off x="8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8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2" name="Shape 192"/>
          <p:cNvSpPr/>
          <p:nvPr/>
        </p:nvSpPr>
        <p:spPr>
          <a:xfrm>
            <a:off x="12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12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4" name="Shape 194"/>
          <p:cNvSpPr/>
          <p:nvPr/>
        </p:nvSpPr>
        <p:spPr>
          <a:xfrm>
            <a:off x="17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16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6" name="Shape 196"/>
          <p:cNvSpPr/>
          <p:nvPr/>
        </p:nvSpPr>
        <p:spPr>
          <a:xfrm>
            <a:off x="21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21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8" name="Shape 198"/>
          <p:cNvSpPr/>
          <p:nvPr/>
        </p:nvSpPr>
        <p:spPr>
          <a:xfrm>
            <a:off x="26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25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0" name="Shape 200"/>
          <p:cNvSpPr/>
          <p:nvPr/>
        </p:nvSpPr>
        <p:spPr>
          <a:xfrm>
            <a:off x="30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30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2" name="Shape 202"/>
          <p:cNvSpPr/>
          <p:nvPr/>
        </p:nvSpPr>
        <p:spPr>
          <a:xfrm>
            <a:off x="34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34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4" name="Shape 204"/>
          <p:cNvSpPr/>
          <p:nvPr/>
        </p:nvSpPr>
        <p:spPr>
          <a:xfrm>
            <a:off x="39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38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6" name="Shape 206"/>
          <p:cNvSpPr/>
          <p:nvPr/>
        </p:nvSpPr>
        <p:spPr>
          <a:xfrm>
            <a:off x="43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43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8" name="Shape 208"/>
          <p:cNvSpPr/>
          <p:nvPr/>
        </p:nvSpPr>
        <p:spPr>
          <a:xfrm>
            <a:off x="48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47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0" name="Shape 210"/>
          <p:cNvSpPr/>
          <p:nvPr/>
        </p:nvSpPr>
        <p:spPr>
          <a:xfrm>
            <a:off x="5700000" y="2350000"/>
            <a:ext cx="5800000" cy="12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b" lIns="91440" tIns="45720" rIns="91440" bIns="45720">
            <a:normAutofit/>
          </a:bodyPr>
          <a:lstStyle/>
          <a:p>
            <a:pPr algn="l" marL="0" marR="0" indent="0"/>
            <a:r>
              <a:rPr lang="en-US" sz="7200" dirty="0">
                <a:solidFill>
                  <a:srgbClr val="245B78"/>
                </a:solidFill>
                <a:latin typeface="+mj-lt"/>
              </a:rPr>
              <a:t>72%</a:t>
            </a:r>
          </a:p>
        </p:txBody>
      </p:sp>
      <p:sp>
        <p:nvSpPr>
          <p:cNvPr id="211" name="Shape 211"/>
          <p:cNvSpPr/>
          <p:nvPr/>
        </p:nvSpPr>
        <p:spPr>
          <a:xfrm>
            <a:off x="5700000" y="3650000"/>
            <a:ext cx="5800000" cy="11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of employees who routinely use AI on a work device do so with a non-corporate email account (Verizon, 2025).</a:t>
            </a:r>
          </a:p>
        </p:txBody>
      </p:sp>
      <p:sp>
        <p:nvSpPr>
          <p:cNvPr id="212" name="Shape 212"/>
          <p:cNvSpPr/>
          <p:nvPr/>
        </p:nvSpPr>
        <p:spPr>
          <a:xfrm>
            <a:off x="5847000" y="4983600"/>
            <a:ext cx="126000" cy="126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5805000" y="5130600"/>
            <a:ext cx="210000" cy="168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4" name="Shape 214"/>
          <p:cNvSpPr/>
          <p:nvPr/>
        </p:nvSpPr>
        <p:spPr>
          <a:xfrm>
            <a:off x="6180000" y="4950000"/>
            <a:ext cx="532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66747D"/>
                </a:solidFill>
                <a:latin typeface="+mn-lt"/>
              </a:rPr>
              <a:t>= 1 %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Company data, personal accounts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8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60000" y="2000000"/>
            <a:ext cx="2753333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Outside any contract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34280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No agreement binds the provider to the company: the terms are the ones the employee accepted, for themselves.</a:t>
            </a:r>
          </a:p>
        </p:txBody>
      </p:sp>
      <p:sp>
        <p:nvSpPr>
          <p:cNvPr id="15" name="Shape 15"/>
          <p:cNvSpPr/>
          <p:nvPr/>
        </p:nvSpPr>
        <p:spPr>
          <a:xfrm>
            <a:off x="4413333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4493333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973333" y="2000000"/>
            <a:ext cx="2753333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Outside any log</a:t>
            </a:r>
          </a:p>
        </p:txBody>
      </p:sp>
      <p:sp>
        <p:nvSpPr>
          <p:cNvPr id="18" name="Shape 18"/>
          <p:cNvSpPr/>
          <p:nvPr/>
        </p:nvSpPr>
        <p:spPr>
          <a:xfrm>
            <a:off x="4413333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4547613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The company does not know what left, when, or to which service: it can neither answer for it nor correct it.</a:t>
            </a:r>
          </a:p>
        </p:txBody>
      </p:sp>
      <p:sp>
        <p:nvSpPr>
          <p:cNvPr id="20" name="Shape 20"/>
          <p:cNvSpPr/>
          <p:nvPr/>
        </p:nvSpPr>
        <p:spPr>
          <a:xfrm>
            <a:off x="8126666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206666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8686666" y="2000000"/>
            <a:ext cx="2753332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Outside any policy</a:t>
            </a:r>
          </a:p>
        </p:txBody>
      </p:sp>
      <p:sp>
        <p:nvSpPr>
          <p:cNvPr id="23" name="Shape 23"/>
          <p:cNvSpPr/>
          <p:nvPr/>
        </p:nvSpPr>
        <p:spPr>
          <a:xfrm>
            <a:off x="8126666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60946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Whatever the charter says about what may be shared, it is not there at the moment of the paste.</a:t>
            </a:r>
          </a:p>
        </p:txBody>
      </p:sp>
      <p:pic>
        <p:nvPicPr>
          <p:cNvPr id="35" name="handshake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00" y="2135600"/>
            <a:ext cx="268800" cy="268800"/>
          </a:xfrm>
          <a:prstGeom prst="rect">
            <a:avLst/>
          </a:prstGeom>
        </p:spPr>
      </p:pic>
      <p:pic>
        <p:nvPicPr>
          <p:cNvPr id="36" name="eye-off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933" y="2135600"/>
            <a:ext cx="268800" cy="268800"/>
          </a:xfrm>
          <a:prstGeom prst="rect">
            <a:avLst/>
          </a:prstGeom>
        </p:spPr>
      </p:pic>
      <p:pic>
        <p:nvPicPr>
          <p:cNvPr id="37" name="scroll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266" y="2135600"/>
            <a:ext cx="268800" cy="2688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400" b="0" i="0" dirty="0">
                <a:solidFill>
                  <a:srgbClr val="245B78"/>
                </a:solidFill>
                <a:latin typeface="+mj-lt"/>
              </a:rPr>
              <a:t>2 </a:t>
            </a:r>
            <a:r>
              <a:rPr lang="en-US" sz="3400" b="0" i="0" dirty="0">
                <a:solidFill>
                  <a:srgbClr val="245B78"/>
                </a:solidFill>
                <a:latin typeface="+mn-lt"/>
              </a:rPr>
              <a:t>·</a:t>
            </a:r>
            <a:r>
              <a:rPr lang="en-US" sz="3400" b="0" i="0" dirty="0">
                <a:solidFill>
                  <a:srgbClr val="245B78"/>
                </a:solidFill>
                <a:latin typeface="+mj-lt"/>
              </a:rPr>
              <a:t> Where the data goes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After the paste: five steps, not one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337500"/>
            <a:ext cx="1920000" cy="73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Exposure</a:t>
            </a:r>
          </a:p>
        </p:txBody>
      </p:sp>
      <p:sp>
        <p:nvSpPr>
          <p:cNvPr id="12" name="Shape 12"/>
          <p:cNvSpPr/>
          <p:nvPr/>
        </p:nvSpPr>
        <p:spPr>
          <a:xfrm>
            <a:off x="292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292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Retention</a:t>
            </a:r>
          </a:p>
        </p:txBody>
      </p:sp>
      <p:sp>
        <p:nvSpPr>
          <p:cNvPr id="14" name="Shape 14"/>
          <p:cNvSpPr/>
          <p:nvPr/>
        </p:nvSpPr>
        <p:spPr>
          <a:xfrm>
            <a:off x="514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14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Training</a:t>
            </a:r>
          </a:p>
        </p:txBody>
      </p:sp>
      <p:sp>
        <p:nvSpPr>
          <p:cNvPr id="16" name="Shape 16"/>
          <p:cNvSpPr/>
          <p:nvPr/>
        </p:nvSpPr>
        <p:spPr>
          <a:xfrm>
            <a:off x="736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6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Memorisation</a:t>
            </a:r>
          </a:p>
        </p:txBody>
      </p:sp>
      <p:sp>
        <p:nvSpPr>
          <p:cNvPr id="18" name="Shape 18"/>
          <p:cNvSpPr/>
          <p:nvPr/>
        </p:nvSpPr>
        <p:spPr>
          <a:xfrm>
            <a:off x="958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958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Restitution</a:t>
            </a:r>
          </a:p>
        </p:txBody>
      </p:sp>
      <p:sp>
        <p:nvSpPr>
          <p:cNvPr id="20" name="Shape 20"/>
          <p:cNvSpPr/>
          <p:nvPr/>
        </p:nvSpPr>
        <p:spPr>
          <a:xfrm>
            <a:off x="608560" y="4320000"/>
            <a:ext cx="10974880" cy="8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 free account does not automatically mean training: it all depends on the service, its terms and its settings.
The CNIL recommends turning off the reuse of conversations.</a:t>
            </a:r>
          </a:p>
        </p:txBody>
      </p:sp>
      <p:cxnSp>
        <p:nvCxnSpPr>
          <p:cNvPr id="61" name="Connector 61"/>
          <p:cNvCxnSpPr>
</p:cNvCxnSpPr>
          <p:nvPr/>
        </p:nvCxnSpPr>
        <p:spPr>
          <a:xfrm>
            <a:off x="266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488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710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4" name="Connector 64"/>
          <p:cNvCxnSpPr>
</p:cNvCxnSpPr>
          <p:nvPr/>
        </p:nvCxnSpPr>
        <p:spPr>
          <a:xfrm>
            <a:off x="932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What leaves with the text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People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Clients, patients, candidates, colleagues: a pasted text is often about someone.</a:t>
            </a:r>
          </a:p>
        </p:txBody>
      </p:sp>
      <p:sp>
        <p:nvSpPr>
          <p:cNvPr id="12" name="Shape 12"/>
          <p:cNvSpPr/>
          <p:nvPr/>
        </p:nvSpPr>
        <p:spPr>
          <a:xfrm>
            <a:off x="442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Access</a:t>
            </a:r>
          </a:p>
        </p:txBody>
      </p:sp>
      <p:sp>
        <p:nvSpPr>
          <p:cNvPr id="13" name="Shape 13"/>
          <p:cNvSpPr/>
          <p:nvPr/>
        </p:nvSpPr>
        <p:spPr>
          <a:xfrm>
            <a:off x="442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An API key, a token, a password left in a snippet: whoever reads it can use it.</a:t>
            </a:r>
          </a:p>
        </p:txBody>
      </p:sp>
      <p:sp>
        <p:nvSpPr>
          <p:cNvPr id="14" name="Shape 14"/>
          <p:cNvSpPr/>
          <p:nvPr/>
        </p:nvSpPr>
        <p:spPr>
          <a:xfrm>
            <a:off x="814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Commitments</a:t>
            </a:r>
          </a:p>
        </p:txBody>
      </p:sp>
      <p:sp>
        <p:nvSpPr>
          <p:cNvPr id="15" name="Shape 15"/>
          <p:cNvSpPr/>
          <p:nvPr/>
        </p:nvSpPr>
        <p:spPr>
          <a:xfrm>
            <a:off x="814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A tender, a proposal under confidentiality: the confidentiality follows the document.</a:t>
            </a:r>
          </a:p>
        </p:txBody>
      </p:sp>
      <p:pic>
        <p:nvPicPr>
          <p:cNvPr id="26" name="23-la-donnee-personnelle-derriere-la-ligne.jp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66" y="1700000"/>
            <a:ext cx="2666666" cy="1500000"/>
          </a:xfrm>
          <a:prstGeom prst="rect">
            <a:avLst/>
          </a:prstGeom>
        </p:spPr>
      </p:pic>
      <p:pic>
        <p:nvPicPr>
          <p:cNvPr id="27" name="20-une-cle-d-acces-cachee-dans-un-extrait.jp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666" y="1700000"/>
            <a:ext cx="2666666" cy="1500000"/>
          </a:xfrm>
          <a:prstGeom prst="rect">
            <a:avLst/>
          </a:prstGeom>
        </p:spPr>
      </p:pic>
      <p:pic>
        <p:nvPicPr>
          <p:cNvPr id="28" name="18-une-proposition-sous-confidentialite-circule.jp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6666" y="1700000"/>
            <a:ext cx="2666666" cy="15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0" name="09-un-service-des-departs-simultanes.jpg" descr="contee:scene-left"/>
          <p:cNvPicPr>
            <a:picLocks noChangeAspect="1"/>
          </p:cNvPicPr>
          <p:nvPr/>
        </p:nvPicPr>
        <p:blipFill>
          <a:blip r:embed="rId3"/>
          <a:srcRect l="26089" t="0" r="26089" b="0"/>
          <a:stretch>
            <a:fillRect/>
          </a:stretch>
        </p:blipFill>
        <p:spPr>
          <a:xfrm>
            <a:off x="0" y="0"/>
            <a:ext cx="5492000" cy="6460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101600" y="274638"/>
            <a:ext cx="4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One paste is small. A year of them is not.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101600" y="1800000"/>
            <a:ext cx="54800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Multiply by the working days of a year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Then by the people in a team, then by the teams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Nobody sees it: nobody sends it all at once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Your order of magnitude: the DoNotLeak calculator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400" b="0" i="0" dirty="0">
                <a:solidFill>
                  <a:srgbClr val="245B78"/>
                </a:solidFill>
                <a:latin typeface="+mj-lt"/>
              </a:rPr>
              <a:t>3 </a:t>
            </a:r>
            <a:r>
              <a:rPr lang="en-US" sz="3400" b="0" i="0" dirty="0">
                <a:solidFill>
                  <a:srgbClr val="245B78"/>
                </a:solidFill>
                <a:latin typeface="+mn-lt"/>
              </a:rPr>
              <a:t>·</a:t>
            </a:r>
            <a:r>
              <a:rPr lang="en-US" sz="3400" b="0" i="0" dirty="0">
                <a:solidFill>
                  <a:srgbClr val="245B78"/>
                </a:solidFill>
                <a:latin typeface="+mj-lt"/>
              </a:rPr>
              <a:t> Who answers for what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organisation answers. Everyone acts.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8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60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The organisation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34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Puts appropriate measures in place and must be able to demonstrate them (GDPR, art. 24).</a:t>
            </a:r>
          </a:p>
        </p:txBody>
      </p:sp>
      <p:sp>
        <p:nvSpPr>
          <p:cNvPr id="15" name="Shape 15"/>
          <p:cNvSpPr/>
          <p:nvPr/>
        </p:nvSpPr>
        <p:spPr>
          <a:xfrm>
            <a:off x="3485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3565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045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The DPO</a:t>
            </a:r>
          </a:p>
        </p:txBody>
      </p:sp>
      <p:sp>
        <p:nvSpPr>
          <p:cNvPr id="18" name="Shape 18"/>
          <p:cNvSpPr/>
          <p:nvPr/>
        </p:nvSpPr>
        <p:spPr>
          <a:xfrm>
            <a:off x="3485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3619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Informs, advises, monitors, trains. Is not personally liable for the organisation’s failings (art. 39).</a:t>
            </a:r>
          </a:p>
        </p:txBody>
      </p:sp>
      <p:sp>
        <p:nvSpPr>
          <p:cNvPr id="20" name="Shape 20"/>
          <p:cNvSpPr/>
          <p:nvPr/>
        </p:nvSpPr>
        <p:spPr>
          <a:xfrm>
            <a:off x="6270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635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830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Each person</a:t>
            </a:r>
          </a:p>
        </p:txBody>
      </p:sp>
      <p:sp>
        <p:nvSpPr>
          <p:cNvPr id="23" name="Shape 23"/>
          <p:cNvSpPr/>
          <p:nvPr/>
        </p:nvSpPr>
        <p:spPr>
          <a:xfrm>
            <a:off x="6270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6404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Processes data only on the organisation’s instructions: the charter writes them down (art. 29, 32.4).</a:t>
            </a:r>
          </a:p>
        </p:txBody>
      </p:sp>
      <p:sp>
        <p:nvSpPr>
          <p:cNvPr id="25" name="Shape 25"/>
          <p:cNvSpPr/>
          <p:nvPr/>
        </p:nvSpPr>
        <p:spPr>
          <a:xfrm>
            <a:off x="9055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9135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9615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AI literacy</a:t>
            </a:r>
          </a:p>
        </p:txBody>
      </p:sp>
      <p:sp>
        <p:nvSpPr>
          <p:cNvPr id="28" name="Shape 28"/>
          <p:cNvSpPr/>
          <p:nvPr/>
        </p:nvSpPr>
        <p:spPr>
          <a:xfrm>
            <a:off x="9055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9189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Since February 2025, the organisation supports the AI literacy of its staff (AI Act, art. 4).</a:t>
            </a:r>
          </a:p>
        </p:txBody>
      </p:sp>
      <p:pic>
        <p:nvPicPr>
          <p:cNvPr id="40" name="building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00" y="2135600"/>
            <a:ext cx="268800" cy="268800"/>
          </a:xfrm>
          <a:prstGeom prst="rect">
            <a:avLst/>
          </a:prstGeom>
        </p:spPr>
      </p:pic>
      <p:pic>
        <p:nvPicPr>
          <p:cNvPr id="41" name="shield-check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600" y="2135600"/>
            <a:ext cx="268800" cy="268800"/>
          </a:xfrm>
          <a:prstGeom prst="rect">
            <a:avLst/>
          </a:prstGeom>
        </p:spPr>
      </p:pic>
      <p:pic>
        <p:nvPicPr>
          <p:cNvPr id="42" name="user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600" y="2135600"/>
            <a:ext cx="268800" cy="268800"/>
          </a:xfrm>
          <a:prstGeom prst="rect">
            <a:avLst/>
          </a:prstGeom>
        </p:spPr>
      </p:pic>
      <p:pic>
        <p:nvPicPr>
          <p:cNvPr id="43" name="graduation-cap-243039-256.png" descr="contee:kee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600" y="2135600"/>
            <a:ext cx="268800" cy="2688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0" name="27-le-dpo-anime-l-entreprise-agit-portrait.jpg" descr="contee:scene"/>
          <p:cNvPicPr>
            <a:picLocks noChangeAspect="1"/>
          </p:cNvPicPr>
          <p:nvPr/>
        </p:nvPicPr>
        <p:blipFill>
          <a:blip r:embed="rId3"/>
          <a:srcRect l="17" t="0" r="17" b="0"/>
          <a:stretch>
            <a:fillRect/>
          </a:stretch>
        </p:blipFill>
        <p:spPr>
          <a:xfrm>
            <a:off x="6700000" y="0"/>
            <a:ext cx="5492000" cy="6460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09600" y="274638"/>
            <a:ext cx="5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From the sword of Damocles to shared responsibility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09600" y="1800000"/>
            <a:ext cx="56000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Today, the pressure weighs on one person who sees nothing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The frame brings the decision back to the moment of the gesture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You see what would leave, you decide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You remain the author of what you send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The DPO designs the frame and trains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400" b="0" i="0" dirty="0">
                <a:solidFill>
                  <a:srgbClr val="245B78"/>
                </a:solidFill>
                <a:latin typeface="+mj-lt"/>
              </a:rPr>
              <a:t>4 </a:t>
            </a:r>
            <a:r>
              <a:rPr lang="en-US" sz="3400" b="0" i="0" dirty="0">
                <a:solidFill>
                  <a:srgbClr val="245B78"/>
                </a:solidFill>
                <a:latin typeface="+mn-lt"/>
              </a:rPr>
              <a:t>·</a:t>
            </a:r>
            <a:r>
              <a:rPr lang="en-US" sz="3400" b="0" i="0" dirty="0">
                <a:solidFill>
                  <a:srgbClr val="245B78"/>
                </a:solidFill>
                <a:latin typeface="+mj-lt"/>
              </a:rPr>
              <a:t> The right reflex, before every prompt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reflex: four gestures, a few seconds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337500"/>
            <a:ext cx="2475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40000" y="2763800"/>
            <a:ext cx="2395000" cy="2793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Paste or drop</a:t>
            </a:r>
          </a:p>
        </p:txBody>
      </p:sp>
      <p:sp>
        <p:nvSpPr>
          <p:cNvPr id="12" name="Shape 12"/>
          <p:cNvSpPr/>
          <p:nvPr/>
        </p:nvSpPr>
        <p:spPr>
          <a:xfrm>
            <a:off x="3475000" y="2337500"/>
            <a:ext cx="2475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3515000" y="2763800"/>
            <a:ext cx="2395000" cy="2793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See what leaves</a:t>
            </a:r>
          </a:p>
        </p:txBody>
      </p:sp>
      <p:sp>
        <p:nvSpPr>
          <p:cNvPr id="14" name="Shape 14"/>
          <p:cNvSpPr/>
          <p:nvPr/>
        </p:nvSpPr>
        <p:spPr>
          <a:xfrm>
            <a:off x="6250000" y="2337500"/>
            <a:ext cx="2475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290000" y="2763800"/>
            <a:ext cx="2395000" cy="2793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Decide</a:t>
            </a:r>
          </a:p>
        </p:txBody>
      </p:sp>
      <p:sp>
        <p:nvSpPr>
          <p:cNvPr id="16" name="Shape 16"/>
          <p:cNvSpPr/>
          <p:nvPr/>
        </p:nvSpPr>
        <p:spPr>
          <a:xfrm>
            <a:off x="9025000" y="2337500"/>
            <a:ext cx="2475000" cy="73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9065000" y="2763800"/>
            <a:ext cx="2395000" cy="2793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Copy, send</a:t>
            </a:r>
          </a:p>
        </p:txBody>
      </p:sp>
      <p:sp>
        <p:nvSpPr>
          <p:cNvPr id="18" name="Shape 18"/>
          <p:cNvSpPr/>
          <p:nvPr/>
        </p:nvSpPr>
        <p:spPr>
          <a:xfrm>
            <a:off x="608560" y="4320000"/>
            <a:ext cx="10974880" cy="8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On the page, with no account or installation; a docx, txt or md file up to 10 MB.
Send only the part your question needs.</a:t>
            </a:r>
          </a:p>
        </p:txBody>
      </p:sp>
      <p:pic>
        <p:nvPicPr>
          <p:cNvPr id="29" name="clipboard-paste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150" y="2411000"/>
            <a:ext cx="308700" cy="308700"/>
          </a:xfrm>
          <a:prstGeom prst="rect">
            <a:avLst/>
          </a:prstGeom>
        </p:spPr>
      </p:pic>
      <p:pic>
        <p:nvPicPr>
          <p:cNvPr id="30" name="eye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150" y="2411000"/>
            <a:ext cx="308700" cy="308700"/>
          </a:xfrm>
          <a:prstGeom prst="rect">
            <a:avLst/>
          </a:prstGeom>
        </p:spPr>
      </p:pic>
      <p:pic>
        <p:nvPicPr>
          <p:cNvPr id="31" name="scale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3150" y="2411000"/>
            <a:ext cx="308700" cy="308700"/>
          </a:xfrm>
          <a:prstGeom prst="rect">
            <a:avLst/>
          </a:prstGeom>
        </p:spPr>
      </p:pic>
      <p:pic>
        <p:nvPicPr>
          <p:cNvPr id="32" name="send-243039-256.png" descr="contee:kee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8150" y="2411000"/>
            <a:ext cx="308700" cy="308700"/>
          </a:xfrm>
          <a:prstGeom prst="rect">
            <a:avLst/>
          </a:prstGeom>
        </p:spPr>
      </p:pic>
      <p:cxnSp>
        <p:nvCxnSpPr>
          <p:cNvPr id="63" name="Connector 63"/>
          <p:cNvCxnSpPr>
</p:cNvCxnSpPr>
          <p:nvPr/>
        </p:nvCxnSpPr>
        <p:spPr>
          <a:xfrm>
            <a:off x="3215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4" name="Connector 64"/>
          <p:cNvCxnSpPr>
</p:cNvCxnSpPr>
          <p:nvPr/>
        </p:nvCxnSpPr>
        <p:spPr>
          <a:xfrm>
            <a:off x="599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5" name="Connector 65"/>
          <p:cNvCxnSpPr>
</p:cNvCxnSpPr>
          <p:nvPr/>
        </p:nvCxnSpPr>
        <p:spPr>
          <a:xfrm>
            <a:off x="8765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What you paste, what the AI receives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4950000" cy="500000"/>
          </a:xfrm>
          <a:prstGeom prst="roundRect">
            <a:avLst/>
          </a:prstGeom>
          <a:solidFill>
            <a:srgbClr val="66747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600000"/>
            <a:ext cx="4830000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Before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70000"/>
            <a:ext cx="4950000" cy="27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900000" y="2290000"/>
            <a:ext cx="4550000" cy="248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Call with Julie Marchand, purchasing manager at Transports Berthier in Nantes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Quote from julie.marchand@example.org, mobile 06 39 98 41 27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Deposit to FR76 3000 6000 0112 3456 7890 189</a:t>
            </a:r>
          </a:p>
        </p:txBody>
      </p:sp>
      <p:sp>
        <p:nvSpPr>
          <p:cNvPr id="14" name="Shape 14"/>
          <p:cNvSpPr/>
          <p:nvPr/>
        </p:nvSpPr>
        <p:spPr>
          <a:xfrm>
            <a:off x="6550000" y="1600000"/>
            <a:ext cx="4950000" cy="50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610000" y="1600000"/>
            <a:ext cx="4830000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After</a:t>
            </a:r>
          </a:p>
        </p:txBody>
      </p:sp>
      <p:sp>
        <p:nvSpPr>
          <p:cNvPr id="16" name="Shape 16"/>
          <p:cNvSpPr/>
          <p:nvPr/>
        </p:nvSpPr>
        <p:spPr>
          <a:xfrm>
            <a:off x="6550000" y="2170000"/>
            <a:ext cx="4950000" cy="27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6750000" y="2290000"/>
            <a:ext cx="4550000" cy="248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Call with [[PERSON-1]], purchasing manager at [[ORGANIZATION-1]] in [[LOCATION-1]]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Quote from [[EMAIL-1]], mobile [[PHONE-1]]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Deposit to [[IBAN-1]]</a:t>
            </a:r>
          </a:p>
        </p:txBody>
      </p:sp>
      <p:sp>
        <p:nvSpPr>
          <p:cNvPr id="18" name="Shape 18"/>
          <p:cNvSpPr/>
          <p:nvPr/>
        </p:nvSpPr>
        <p:spPr>
          <a:xfrm>
            <a:off x="5770000" y="3243000"/>
            <a:ext cx="660000" cy="560000"/>
          </a:xfrm>
          <a:prstGeom prst="rightArrow">
            <a:avLst>
              <a:gd name="adj1" fmla="val 46000"/>
              <a:gd name="adj2" fmla="val 6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6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0" name="08-avant-d-envoyer-une-pause-utile.jpg" descr="contee:scene"/>
          <p:cNvPicPr>
            <a:picLocks noChangeAspect="1"/>
          </p:cNvPicPr>
          <p:nvPr/>
        </p:nvPicPr>
        <p:blipFill>
          <a:blip r:embed="rId3"/>
          <a:srcRect l="26089" t="0" r="26089" b="0"/>
          <a:stretch>
            <a:fillRect/>
          </a:stretch>
        </p:blipFill>
        <p:spPr>
          <a:xfrm>
            <a:off x="6700000" y="0"/>
            <a:ext cx="5492000" cy="6460000"/>
          </a:xfrm>
          <a:prstGeom prst="rect">
            <a:avLst/>
          </a:prstGeom>
        </p:spPr>
      </p:pic>
      <p:sp>
        <p:nvSpPr>
          <p:cNvPr id="2" name="Title"/>
          <p:cNvSpPr txBox="1"/>
          <p:nvPr/>
        </p:nvSpPr>
        <p:spPr>
          <a:xfrm>
            <a:off x="609600" y="274638"/>
            <a:ext cx="5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Demonstration: donotleak.contee.eu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09600" y="1800000"/>
            <a:ext cx="56000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On the page, with no account or installation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Each detection shown with its type, before sending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Labels, or plausible replacements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The text is processed in memory, then forgotten</a:t>
            </a:r>
          </a:p>
          <a:p>
            <a:pPr lvl="0" marL="457200" indent="-457200">
              <a:spcBef>
                <a:spcPts val="800"/>
              </a:spcBef>
              <a:buChar char="•"/>
            </a:pPr>
            <a:r>
              <a:rPr lang="en-US" sz="2200" b="0" i="0" dirty="0"/>
              <a:t>Hosted in France, by OVH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Four received ideas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900000"/>
            <a:ext cx="5090000" cy="500000"/>
          </a:xfrm>
          <a:prstGeom prst="roundRect">
            <a:avLst/>
          </a:prstGeom>
          <a:solidFill>
            <a:srgbClr val="9DB0BC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Received idea</a:t>
            </a:r>
          </a:p>
        </p:txBody>
      </p:sp>
      <p:sp>
        <p:nvSpPr>
          <p:cNvPr id="11" name="Shape 11"/>
          <p:cNvSpPr/>
          <p:nvPr/>
        </p:nvSpPr>
        <p:spPr>
          <a:xfrm>
            <a:off x="6410000" y="1900000"/>
            <a:ext cx="5090000" cy="50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What is true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60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A free account always means training</a:t>
            </a:r>
          </a:p>
        </p:txBody>
      </p:sp>
      <p:sp>
        <p:nvSpPr>
          <p:cNvPr id="13" name="Shape 13"/>
          <p:cNvSpPr/>
          <p:nvPr/>
        </p:nvSpPr>
        <p:spPr>
          <a:xfrm>
            <a:off x="6410000" y="260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It depends on the service, its terms and its settings</a:t>
            </a:r>
          </a:p>
        </p:txBody>
      </p:sp>
      <p:sp>
        <p:nvSpPr>
          <p:cNvPr id="14" name="Shape 14"/>
          <p:cNvSpPr/>
          <p:nvPr/>
        </p:nvSpPr>
        <p:spPr>
          <a:xfrm>
            <a:off x="700000" y="345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The tool finds everything</a:t>
            </a:r>
          </a:p>
        </p:txBody>
      </p:sp>
      <p:sp>
        <p:nvSpPr>
          <p:cNvPr id="15" name="Shape 15"/>
          <p:cNvSpPr/>
          <p:nvPr/>
        </p:nvSpPr>
        <p:spPr>
          <a:xfrm>
            <a:off x="6410000" y="345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No detection finds everything: review before you send</a:t>
            </a:r>
          </a:p>
        </p:txBody>
      </p:sp>
      <p:sp>
        <p:nvSpPr>
          <p:cNvPr id="16" name="Shape 16"/>
          <p:cNvSpPr/>
          <p:nvPr/>
        </p:nvSpPr>
        <p:spPr>
          <a:xfrm>
            <a:off x="700000" y="430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No name, no risk</a:t>
            </a:r>
          </a:p>
        </p:txBody>
      </p:sp>
      <p:sp>
        <p:nvSpPr>
          <p:cNvPr id="17" name="Shape 17"/>
          <p:cNvSpPr/>
          <p:nvPr/>
        </p:nvSpPr>
        <p:spPr>
          <a:xfrm>
            <a:off x="6410000" y="430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A strategy or a margin can be confidential without a single name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150000"/>
            <a:ext cx="5090000" cy="65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A signed charter protects the company</a:t>
            </a:r>
          </a:p>
        </p:txBody>
      </p:sp>
      <p:sp>
        <p:nvSpPr>
          <p:cNvPr id="19" name="Shape 19"/>
          <p:cNvSpPr/>
          <p:nvPr/>
        </p:nvSpPr>
        <p:spPr>
          <a:xfrm>
            <a:off x="6410000" y="5150000"/>
            <a:ext cx="5090000" cy="650000"/>
          </a:xfrm>
          <a:prstGeom prst="roundRect">
            <a:avLst/>
          </a:prstGeom>
          <a:solidFill>
            <a:srgbClr val="EEF2ED"/>
          </a:solidFill>
          <a:ln w="1270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It discharges the organisation of nothing: people must know it when they act</a:t>
            </a:r>
          </a:p>
        </p:txBody>
      </p:sp>
      <p:cxnSp>
        <p:nvCxnSpPr>
          <p:cNvPr id="60" name="Connector 60"/>
          <p:cNvCxnSpPr>
</p:cNvCxnSpPr>
          <p:nvPr/>
        </p:nvCxnSpPr>
        <p:spPr>
          <a:xfrm>
            <a:off x="5880000" y="292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1" name="Connector 61"/>
          <p:cNvCxnSpPr>
</p:cNvCxnSpPr>
          <p:nvPr/>
        </p:nvCxnSpPr>
        <p:spPr>
          <a:xfrm>
            <a:off x="5880000" y="377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5880000" y="462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5880000" y="5475000"/>
            <a:ext cx="44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Question 1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75827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75827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Quiz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45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2400" dirty="0">
                <a:solidFill>
                  <a:srgbClr val="243039"/>
                </a:solidFill>
                <a:latin typeface="+mn-lt"/>
              </a:rPr>
              <a:t>Who answers for what happens to the personal data processed for work?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817200"/>
            <a:ext cx="10792000" cy="68789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20000" y="2941146"/>
            <a:ext cx="440000" cy="44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60000" y="2941146"/>
            <a:ext cx="56000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700" b="1" dirty="0">
                <a:solidFill>
                  <a:srgbClr val="FFFFFF"/>
                </a:solidFill>
                <a:latin typeface="+mn-lt"/>
              </a:rPr>
              <a:t>A</a:t>
            </a:r>
          </a:p>
        </p:txBody>
      </p:sp>
      <p:sp>
        <p:nvSpPr>
          <p:cNvPr id="16" name="Shape 16"/>
          <p:cNvSpPr/>
          <p:nvPr/>
        </p:nvSpPr>
        <p:spPr>
          <a:xfrm>
            <a:off x="1328560" y="2817200"/>
            <a:ext cx="9674880" cy="68789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The person who pasted the text</a:t>
            </a:r>
          </a:p>
        </p:txBody>
      </p:sp>
      <p:sp>
        <p:nvSpPr>
          <p:cNvPr id="17" name="Shape 17"/>
          <p:cNvSpPr/>
          <p:nvPr/>
        </p:nvSpPr>
        <p:spPr>
          <a:xfrm>
            <a:off x="11072000" y="3011146"/>
            <a:ext cx="300000" cy="3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700000" y="3665093"/>
            <a:ext cx="10792000" cy="68789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3789040"/>
            <a:ext cx="440000" cy="44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60000" y="3789040"/>
            <a:ext cx="56000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700" b="1" dirty="0">
                <a:solidFill>
                  <a:srgbClr val="FFFFFF"/>
                </a:solidFill>
                <a:latin typeface="+mn-lt"/>
              </a:rPr>
              <a:t>B</a:t>
            </a:r>
          </a:p>
        </p:txBody>
      </p:sp>
      <p:sp>
        <p:nvSpPr>
          <p:cNvPr id="21" name="Shape 21"/>
          <p:cNvSpPr/>
          <p:nvPr/>
        </p:nvSpPr>
        <p:spPr>
          <a:xfrm>
            <a:off x="1328560" y="3665093"/>
            <a:ext cx="9674880" cy="68789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The DPO</a:t>
            </a:r>
          </a:p>
        </p:txBody>
      </p:sp>
      <p:sp>
        <p:nvSpPr>
          <p:cNvPr id="22" name="Shape 22"/>
          <p:cNvSpPr/>
          <p:nvPr/>
        </p:nvSpPr>
        <p:spPr>
          <a:xfrm>
            <a:off x="11072000" y="3859040"/>
            <a:ext cx="300000" cy="3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700000" y="4512986"/>
            <a:ext cx="10792000" cy="68789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0000" y="4636933"/>
            <a:ext cx="440000" cy="44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60000" y="4636933"/>
            <a:ext cx="56000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700" b="1" dirty="0">
                <a:solidFill>
                  <a:srgbClr val="FFFFFF"/>
                </a:solidFill>
                <a:latin typeface="+mn-lt"/>
              </a:rPr>
              <a:t>C</a:t>
            </a:r>
          </a:p>
        </p:txBody>
      </p:sp>
      <p:sp>
        <p:nvSpPr>
          <p:cNvPr id="26" name="Shape 26"/>
          <p:cNvSpPr/>
          <p:nvPr/>
        </p:nvSpPr>
        <p:spPr>
          <a:xfrm>
            <a:off x="1328560" y="4512986"/>
            <a:ext cx="9674880" cy="68789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The organisation, the data controller</a:t>
            </a:r>
          </a:p>
        </p:txBody>
      </p:sp>
      <p:sp>
        <p:nvSpPr>
          <p:cNvPr id="27" name="Shape 27"/>
          <p:cNvSpPr/>
          <p:nvPr/>
        </p:nvSpPr>
        <p:spPr>
          <a:xfrm>
            <a:off x="11072000" y="4706933"/>
            <a:ext cx="300000" cy="3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674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Question 1 — the answer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75827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75827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Quiz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45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2400" dirty="0">
                <a:solidFill>
                  <a:srgbClr val="243039"/>
                </a:solidFill>
                <a:latin typeface="+mn-lt"/>
              </a:rPr>
              <a:t>Who answers for what happens to the personal data processed for work?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817200"/>
            <a:ext cx="10792000" cy="68789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20000" y="2941146"/>
            <a:ext cx="440000" cy="440000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760000" y="2941146"/>
            <a:ext cx="56000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700" b="1" dirty="0">
                <a:solidFill>
                  <a:srgbClr val="243039"/>
                </a:solidFill>
                <a:latin typeface="+mn-lt"/>
              </a:rPr>
              <a:t>A</a:t>
            </a:r>
          </a:p>
        </p:txBody>
      </p:sp>
      <p:sp>
        <p:nvSpPr>
          <p:cNvPr id="16" name="Shape 16"/>
          <p:cNvSpPr/>
          <p:nvPr/>
        </p:nvSpPr>
        <p:spPr>
          <a:xfrm>
            <a:off x="1328560" y="2817200"/>
            <a:ext cx="9674880" cy="68789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8A979F"/>
                </a:solidFill>
                <a:latin typeface="+mn-lt"/>
              </a:rPr>
              <a:t>The person who pasted the text</a:t>
            </a:r>
          </a:p>
        </p:txBody>
      </p:sp>
      <p:sp>
        <p:nvSpPr>
          <p:cNvPr id="17" name="Shape 17"/>
          <p:cNvSpPr/>
          <p:nvPr/>
        </p:nvSpPr>
        <p:spPr>
          <a:xfrm>
            <a:off x="11072000" y="3011146"/>
            <a:ext cx="300000" cy="3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Shape 18"/>
          <p:cNvSpPr/>
          <p:nvPr/>
        </p:nvSpPr>
        <p:spPr>
          <a:xfrm>
            <a:off x="700000" y="3665093"/>
            <a:ext cx="10792000" cy="68789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0000" y="3789040"/>
            <a:ext cx="440000" cy="440000"/>
          </a:xfrm>
          <a:prstGeom prst="ellipse">
            <a:avLst/>
          </a:prstGeom>
          <a:solidFill>
            <a:srgbClr val="C9D3D9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60000" y="3789040"/>
            <a:ext cx="56000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700" b="1" dirty="0">
                <a:solidFill>
                  <a:srgbClr val="243039"/>
                </a:solidFill>
                <a:latin typeface="+mn-lt"/>
              </a:rPr>
              <a:t>B</a:t>
            </a:r>
          </a:p>
        </p:txBody>
      </p:sp>
      <p:sp>
        <p:nvSpPr>
          <p:cNvPr id="21" name="Shape 21"/>
          <p:cNvSpPr/>
          <p:nvPr/>
        </p:nvSpPr>
        <p:spPr>
          <a:xfrm>
            <a:off x="1328560" y="3665093"/>
            <a:ext cx="9674880" cy="68789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8A979F"/>
                </a:solidFill>
                <a:latin typeface="+mn-lt"/>
              </a:rPr>
              <a:t>The DPO</a:t>
            </a:r>
          </a:p>
        </p:txBody>
      </p:sp>
      <p:sp>
        <p:nvSpPr>
          <p:cNvPr id="22" name="Shape 22"/>
          <p:cNvSpPr/>
          <p:nvPr/>
        </p:nvSpPr>
        <p:spPr>
          <a:xfrm>
            <a:off x="11072000" y="3859040"/>
            <a:ext cx="300000" cy="3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D3D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700000" y="4512986"/>
            <a:ext cx="10792000" cy="687893"/>
          </a:xfrm>
          <a:prstGeom prst="roundRect">
            <a:avLst>
              <a:gd name="adj" fmla="val 12000"/>
            </a:avLst>
          </a:prstGeom>
          <a:solidFill>
            <a:srgbClr val="E5ECE5"/>
          </a:solidFill>
          <a:ln w="317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0000" y="4636933"/>
            <a:ext cx="440000" cy="440000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60000" y="4636933"/>
            <a:ext cx="560000" cy="4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700" b="1" dirty="0">
                <a:solidFill>
                  <a:srgbClr val="FFFFFF"/>
                </a:solidFill>
                <a:latin typeface="+mn-lt"/>
              </a:rPr>
              <a:t>C</a:t>
            </a:r>
          </a:p>
        </p:txBody>
      </p:sp>
      <p:sp>
        <p:nvSpPr>
          <p:cNvPr id="26" name="Shape 26"/>
          <p:cNvSpPr/>
          <p:nvPr/>
        </p:nvSpPr>
        <p:spPr>
          <a:xfrm>
            <a:off x="1328560" y="4512986"/>
            <a:ext cx="9674880" cy="687893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b="1" dirty="0">
                <a:solidFill>
                  <a:srgbClr val="243039"/>
                </a:solidFill>
                <a:latin typeface="+mn-lt"/>
              </a:rPr>
              <a:t>The organisation, the data controller</a:t>
            </a:r>
          </a:p>
        </p:txBody>
      </p:sp>
      <p:sp>
        <p:nvSpPr>
          <p:cNvPr id="27" name="Shape 27"/>
          <p:cNvSpPr/>
          <p:nvPr/>
        </p:nvSpPr>
        <p:spPr>
          <a:xfrm>
            <a:off x="11049500" y="4684433"/>
            <a:ext cx="345000" cy="345000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10989500" y="4684433"/>
            <a:ext cx="465000" cy="34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✓</a:t>
            </a:r>
          </a:p>
        </p:txBody>
      </p:sp>
      <p:sp>
        <p:nvSpPr>
          <p:cNvPr id="29" name="Shape 29"/>
          <p:cNvSpPr/>
          <p:nvPr/>
        </p:nvSpPr>
        <p:spPr>
          <a:xfrm>
            <a:off x="700000" y="5440880"/>
            <a:ext cx="10792000" cy="659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700000" y="5440880"/>
            <a:ext cx="60000" cy="659120"/>
          </a:xfrm>
          <a:prstGeom prst="rect">
            <a:avLst/>
          </a:prstGeom>
          <a:solidFill>
            <a:srgbClr val="566A58"/>
          </a:solidFill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848560" y="5440880"/>
            <a:ext cx="10614880" cy="65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GDPR, article 24: the organisation puts the measures in place and must be able to demonstrate them. The DPO informs, advises and monitors.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Question 2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75395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175395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True or false?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45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2400" dirty="0">
                <a:solidFill>
                  <a:srgbClr val="243039"/>
                </a:solidFill>
                <a:latin typeface="+mn-lt"/>
              </a:rPr>
              <a:t>Replacing names with labels makes a text anonymous.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368600"/>
            <a:ext cx="5256000" cy="13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408560" y="3368600"/>
            <a:ext cx="383888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b="1" dirty="0">
                <a:solidFill>
                  <a:srgbClr val="243039"/>
                </a:solidFill>
                <a:latin typeface="+mn-lt"/>
              </a:rPr>
              <a:t>True</a:t>
            </a:r>
          </a:p>
        </p:txBody>
      </p:sp>
      <p:sp>
        <p:nvSpPr>
          <p:cNvPr id="15" name="Shape 15"/>
          <p:cNvSpPr/>
          <p:nvPr/>
        </p:nvSpPr>
        <p:spPr>
          <a:xfrm>
            <a:off x="6236000" y="3368600"/>
            <a:ext cx="5256000" cy="13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944560" y="3368600"/>
            <a:ext cx="383888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b="1" dirty="0">
                <a:solidFill>
                  <a:srgbClr val="243039"/>
                </a:solidFill>
                <a:latin typeface="+mn-lt"/>
              </a:rPr>
              <a:t>False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Question 2 — the answer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1753952" cy="340000"/>
          </a:xfrm>
          <a:prstGeom prst="roundRect">
            <a:avLst>
              <a:gd name="adj" fmla="val 5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1600000"/>
            <a:ext cx="1753952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True or false?</a:t>
            </a:r>
          </a:p>
        </p:txBody>
      </p:sp>
      <p:sp>
        <p:nvSpPr>
          <p:cNvPr id="12" name="Shape 12"/>
          <p:cNvSpPr/>
          <p:nvPr/>
        </p:nvSpPr>
        <p:spPr>
          <a:xfrm>
            <a:off x="608560" y="2120000"/>
            <a:ext cx="10974880" cy="45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2400" dirty="0">
                <a:solidFill>
                  <a:srgbClr val="243039"/>
                </a:solidFill>
                <a:latin typeface="+mn-lt"/>
              </a:rPr>
              <a:t>Replacing names with labels makes a text anonymous.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3368600"/>
            <a:ext cx="5256000" cy="13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408560" y="3368600"/>
            <a:ext cx="383888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b="1" dirty="0">
                <a:solidFill>
                  <a:srgbClr val="8A979F"/>
                </a:solidFill>
                <a:latin typeface="+mn-lt"/>
              </a:rPr>
              <a:t>True</a:t>
            </a:r>
          </a:p>
        </p:txBody>
      </p:sp>
      <p:sp>
        <p:nvSpPr>
          <p:cNvPr id="15" name="Shape 15"/>
          <p:cNvSpPr/>
          <p:nvPr/>
        </p:nvSpPr>
        <p:spPr>
          <a:xfrm>
            <a:off x="6236000" y="3368600"/>
            <a:ext cx="5256000" cy="1300000"/>
          </a:xfrm>
          <a:prstGeom prst="roundRect">
            <a:avLst>
              <a:gd name="adj" fmla="val 12000"/>
            </a:avLst>
          </a:prstGeom>
          <a:solidFill>
            <a:srgbClr val="E5ECE5"/>
          </a:solidFill>
          <a:ln w="31750">
            <a:solidFill>
              <a:srgbClr val="566A5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436000" y="3758600"/>
            <a:ext cx="520000" cy="520000"/>
          </a:xfrm>
          <a:prstGeom prst="ellipse">
            <a:avLst/>
          </a:prstGeom>
          <a:solidFill>
            <a:srgbClr val="566A5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6376000" y="3758600"/>
            <a:ext cx="64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400" b="1" dirty="0">
                <a:solidFill>
                  <a:srgbClr val="FFFFFF"/>
                </a:solidFill>
                <a:latin typeface="+mn-lt"/>
              </a:rPr>
              <a:t>✓</a:t>
            </a:r>
          </a:p>
        </p:txBody>
      </p:sp>
      <p:sp>
        <p:nvSpPr>
          <p:cNvPr id="18" name="Shape 18"/>
          <p:cNvSpPr/>
          <p:nvPr/>
        </p:nvSpPr>
        <p:spPr>
          <a:xfrm>
            <a:off x="6944560" y="3368600"/>
            <a:ext cx="383888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b="1" dirty="0">
                <a:solidFill>
                  <a:srgbClr val="243039"/>
                </a:solidFill>
                <a:latin typeface="+mn-lt"/>
              </a:rPr>
              <a:t>False</a:t>
            </a:r>
          </a:p>
        </p:txBody>
      </p:sp>
      <p:sp>
        <p:nvSpPr>
          <p:cNvPr id="19" name="Shape 19"/>
          <p:cNvSpPr/>
          <p:nvPr/>
        </p:nvSpPr>
        <p:spPr>
          <a:xfrm>
            <a:off x="700000" y="5460000"/>
            <a:ext cx="10792000" cy="6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5E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00000" y="5460000"/>
            <a:ext cx="60000" cy="640000"/>
          </a:xfrm>
          <a:prstGeom prst="rect">
            <a:avLst/>
          </a:prstGeom>
          <a:solidFill>
            <a:srgbClr val="566A58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848560" y="5460000"/>
            <a:ext cx="10614880" cy="6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It is pseudonymisation: what remains — a job title, a date, a rare event — can still point to someone.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400" b="0" i="0" dirty="0">
                <a:solidFill>
                  <a:srgbClr val="245B78"/>
                </a:solidFill>
                <a:latin typeface="+mj-lt"/>
              </a:rPr>
              <a:t>5 </a:t>
            </a:r>
            <a:r>
              <a:rPr lang="en-US" sz="3400" b="0" i="0" dirty="0">
                <a:solidFill>
                  <a:srgbClr val="245B78"/>
                </a:solidFill>
                <a:latin typeface="+mn-lt"/>
              </a:rPr>
              <a:t>·</a:t>
            </a:r>
            <a:r>
              <a:rPr lang="en-US" sz="3400" b="0" i="0" dirty="0">
                <a:solidFill>
                  <a:srgbClr val="245B78"/>
                </a:solidFill>
                <a:latin typeface="+mj-lt"/>
              </a:rPr>
              <a:t> If something has left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 path known in advance</a:t>
            </a:r>
          </a:p>
        </p:txBody>
      </p:sp>
      <p:sp>
        <p:nvSpPr>
          <p:cNvPr id="10" name="Shape 10"/>
          <p:cNvSpPr/>
          <p:nvPr/>
        </p:nvSpPr>
        <p:spPr>
          <a:xfrm>
            <a:off x="3700000" y="1520000"/>
            <a:ext cx="4800000" cy="79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3740000" y="1520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Say it at once, without fear</a:t>
            </a:r>
          </a:p>
        </p:txBody>
      </p:sp>
      <p:sp>
        <p:nvSpPr>
          <p:cNvPr id="12" name="Shape 12"/>
          <p:cNvSpPr/>
          <p:nvPr/>
        </p:nvSpPr>
        <p:spPr>
          <a:xfrm>
            <a:off x="3700000" y="2555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3740000" y="2555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Contain: delete, get keys revoked</a:t>
            </a:r>
          </a:p>
        </p:txBody>
      </p:sp>
      <p:sp>
        <p:nvSpPr>
          <p:cNvPr id="14" name="Shape 14"/>
          <p:cNvSpPr/>
          <p:nvPr/>
        </p:nvSpPr>
        <p:spPr>
          <a:xfrm>
            <a:off x="3700000" y="3590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3740000" y="3590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The organisation assesses, notifies</a:t>
            </a:r>
          </a:p>
        </p:txBody>
      </p:sp>
      <p:sp>
        <p:nvSpPr>
          <p:cNvPr id="16" name="Shape 16"/>
          <p:cNvSpPr/>
          <p:nvPr/>
        </p:nvSpPr>
        <p:spPr>
          <a:xfrm>
            <a:off x="3700000" y="4625000"/>
            <a:ext cx="4800000" cy="79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3740000" y="4625000"/>
            <a:ext cx="4720000" cy="79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Learn: the charter evolves</a:t>
            </a:r>
          </a:p>
        </p:txBody>
      </p:sp>
      <p:cxnSp>
        <p:nvCxnSpPr>
          <p:cNvPr id="58" name="Connector 58"/>
          <p:cNvCxnSpPr>
</p:cNvCxnSpPr>
          <p:nvPr/>
        </p:nvCxnSpPr>
        <p:spPr>
          <a:xfrm>
            <a:off x="6100000" y="2335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59" name="Connector 59"/>
          <p:cNvCxnSpPr>
</p:cNvCxnSpPr>
          <p:nvPr/>
        </p:nvCxnSpPr>
        <p:spPr>
          <a:xfrm>
            <a:off x="6100000" y="3370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0" name="Connector 60"/>
          <p:cNvCxnSpPr>
</p:cNvCxnSpPr>
          <p:nvPr/>
        </p:nvCxnSpPr>
        <p:spPr>
          <a:xfrm>
            <a:off x="6100000" y="4405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156000" y="2049000"/>
            <a:ext cx="188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In your team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dirty="0">
                <a:solidFill>
                  <a:srgbClr val="243039"/>
                </a:solidFill>
                <a:latin typeface="+mj-lt"/>
              </a:rPr>
              <a:t>Your team’s Seal relays the reflex and answers your questions.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Who they are: [location]. A question about the charter: [DPO contact].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200" b="0" i="0" dirty="0">
                <a:solidFill>
                  <a:srgbClr val="A85F49"/>
                </a:solidFill>
                <a:latin typeface="+mj-lt"/>
              </a:rPr>
              <a:t>Seeing what would leave, before sending, puts the decision back in the person’s hands.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000" b="0" i="0" dirty="0">
                <a:solidFill>
                  <a:srgbClr val="A85F49"/>
                </a:solidFill>
                <a:latin typeface="+mj-lt"/>
              </a:rPr>
              <a:t>Say yes to AI, with a frame that holds.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[DPO contact] · donotleak.contee.eu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Read [Organisation]’s AI charter: [link]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Try DoNotLeak today, on a fictional text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Ask your team’s Seal your questions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Licence — keep this notice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Adapted from the DoNotLeak kit published by Contee (https://donotleak.contee.eu/dpo) under the Creative Commons Attribution-ShareAlike 4.0 licence (CC BY-SA 4.0, https://creativecommons.org/licenses/by-sa/4.0/deed.en).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you may do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may copy, adapt and share it, for any purpose, crediting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65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0420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you adapt 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0420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ShareAlike: if you publish an adapted version, publish it under the same licence, so that everyone can benefit from the improvements in turn.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28</Slides>
  <Notes>19</Notes>
  <HiddenSlides>0</HiddenSlides>
  <MMClips>0</MMClips>
  <ScaleCrop>false</ScaleCrop>
  <HeadingPairs>
    <vt:vector size="2" baseType="variant">
      <vt:variant>
        <vt:lpstr>Slide Titles</vt:lpstr>
      </vt:variant>
      <vt:variant>
        <vt:i4>28</vt:i4>
      </vt:variant>
    </vt:vector>
  </HeadingPairs>
  <TitlesOfParts>
    <vt:vector size="28" baseType="lpstr">
      <vt:lpstr>Slide 1</vt:lpstr>
      <vt:lpstr>What we will cover</vt:lpstr>
      <vt:lpstr>Tuesday, 6 pm: a deadline, a copy and paste</vt:lpstr>
      <vt:lpstr>Most people bring their own AI tools</vt:lpstr>
      <vt:lpstr>And often with a personal account</vt:lpstr>
      <vt:lpstr>Company data, personal accounts</vt:lpstr>
      <vt:lpstr>2 · Where the data goes</vt:lpstr>
      <vt:lpstr>After the paste: five steps, not one</vt:lpstr>
      <vt:lpstr>What leaves with the text</vt:lpstr>
      <vt:lpstr>One paste is small. A year of them is not.</vt:lpstr>
      <vt:lpstr>3 · Who answers for what</vt:lpstr>
      <vt:lpstr>The organisation answers. Everyone acts.</vt:lpstr>
      <vt:lpstr>From the sword of Damocles to shared responsibility</vt:lpstr>
      <vt:lpstr>4 · The right reflex, before every prompt</vt:lpstr>
      <vt:lpstr>The reflex: four gestures, a few seconds</vt:lpstr>
      <vt:lpstr>What you paste, what the AI receives</vt:lpstr>
      <vt:lpstr>Demonstration: donotleak.contee.eu</vt:lpstr>
      <vt:lpstr>Four received ideas</vt:lpstr>
      <vt:lpstr>Question 1</vt:lpstr>
      <vt:lpstr>Question 1 — the answer</vt:lpstr>
      <vt:lpstr>Question 2</vt:lpstr>
      <vt:lpstr>Question 2 — the answer</vt:lpstr>
      <vt:lpstr>5 · If something has left</vt:lpstr>
      <vt:lpstr>A path known in advance</vt:lpstr>
      <vt:lpstr>Slide 25</vt:lpstr>
      <vt:lpstr>Seeing what would leave, before sending, puts the decision back in the person’s hands.</vt:lpstr>
      <vt:lpstr>Say yes to AI, with a frame that holds.</vt:lpstr>
      <vt:lpstr>Licence — keep this notice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at work, without leaks — an awareness webinar</dc:title>
  <dc:creator>pptx-rs</dc:creator>
  <cp:lastModifiedBy>pptx-rs</cp:lastModifiedBy>
  <cp:revision>1</cp:revision>
  <dcterms:created xsi:type="dcterms:W3CDTF">2026-10-15T08:35:15Z</dcterms:created>
  <dcterms:modified xsi:type="dcterms:W3CDTF">2026-10-15T08:35:15Z</dcterms:modified>
</cp:coreProperties>
</file>