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Relationship Id="rId9" Type="http://schemas.openxmlformats.org/officeDocument/2006/relationships/slide" Target="slides/slide8.xml"/>
<Relationship Id="rId10" Type="http://schemas.openxmlformats.org/officeDocument/2006/relationships/slide" Target="slides/slide9.xml"/>
<Relationship Id="rId11" Type="http://schemas.openxmlformats.org/officeDocument/2006/relationships/slide" Target="slides/slide10.xml"/>
<Relationship Id="rId12" Type="http://schemas.openxmlformats.org/officeDocument/2006/relationships/slide" Target="slides/slide11.xml"/>
<Relationship Id="rId13" Type="http://schemas.openxmlformats.org/officeDocument/2006/relationships/slide" Target="slides/slide12.xml"/>
<Relationship Id="rId14" Type="http://schemas.openxmlformats.org/officeDocument/2006/relationships/slide" Target="slides/slide13.xml"/>
<Relationship Id="rId15" Type="http://schemas.openxmlformats.org/officeDocument/2006/relationships/slide" Target="slides/slide14.xml"/>
<Relationship Id="rId16" Type="http://schemas.openxmlformats.org/officeDocument/2006/relationships/slide" Target="slides/slide15.xml"/>
<Relationship Id="rId17" Type="http://schemas.openxmlformats.org/officeDocument/2006/relationships/slide" Target="slides/slide16.xml"/>
<Relationship Id="rId18" Type="http://schemas.openxmlformats.org/officeDocument/2006/relationships/slide" Target="slides/slide17.xml"/>
<Relationship Id="rId19" Type="http://schemas.openxmlformats.org/officeDocument/2006/relationships/slide" Target="slides/slide18.xml"/>
<Relationship Id="rId20" Type="http://schemas.openxmlformats.org/officeDocument/2006/relationships/slide" Target="slides/slide19.xml"/>
<Relationship Id="rId21" Type="http://schemas.openxmlformats.org/officeDocument/2006/relationships/slide" Target="slides/slide20.xml"/>
<Relationship Id="rId22" Type="http://schemas.openxmlformats.org/officeDocument/2006/relationships/slide" Target="slides/slide21.xml"/>
<Relationship Id="rId23" Type="http://schemas.openxmlformats.org/officeDocument/2006/relationships/slide" Target="slides/slide22.xml"/>
<Relationship Id="rId24" Type="http://schemas.openxmlformats.org/officeDocument/2006/relationships/slide" Target="slides/slide23.xml"/>
<Relationship Id="rId25" Type="http://schemas.openxmlformats.org/officeDocument/2006/relationships/slide" Target="slides/slide24.xml"/>
<Relationship Id="rId26" Type="http://schemas.openxmlformats.org/officeDocument/2006/relationships/slide" Target="slides/slide25.xml"/>
<Relationship Id="rId27" Type="http://schemas.openxmlformats.org/officeDocument/2006/relationships/slide" Target="slides/slide26.xml"/>
<Relationship Id="rId28" Type="http://schemas.openxmlformats.org/officeDocument/2006/relationships/slide" Target="slides/slide27.xml"/>
<Relationship Id="rId29" Type="http://schemas.openxmlformats.org/officeDocument/2006/relationships/slide" Target="slides/slide28.xml"/>
<Relationship Id="rId30" Type="http://schemas.openxmlformats.org/officeDocument/2006/relationships/notesMaster" Target="notesMasters/notesMaster1.xml"/>
<Relationship Id="rId31" Type="http://schemas.openxmlformats.org/officeDocument/2006/relationships/presProps" Target="presProps.xml"/>
<Relationship Id="rId32" Type="http://schemas.openxmlformats.org/officeDocument/2006/relationships/viewProps" Target="viewProps.xml"/>
<Relationship Id="rId33" Type="http://schemas.openxmlformats.org/officeDocument/2006/relationships/theme" Target="theme/theme1.xml"/>
<Relationship Id="rId34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3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4.xml"/>
<Relationship Id="rId2" Type="http://schemas.openxmlformats.org/officeDocument/2006/relationships/notesMaster" Target="../notesMasters/notesMaster1.xml"/>
</Relationships>
</file>

<file path=ppt/notesSlides/_rels/notesSlide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5.xml"/>
<Relationship Id="rId2" Type="http://schemas.openxmlformats.org/officeDocument/2006/relationships/notesMaster" Target="../notesMasters/notesMaster1.xml"/>
</Relationships>
</file>

<file path=ppt/notesSlides/_rels/notesSlide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6.xml"/>
<Relationship Id="rId2" Type="http://schemas.openxmlformats.org/officeDocument/2006/relationships/notesMaster" Target="../notesMasters/notesMaster1.xml"/>
</Relationships>
</file>

<file path=ppt/notesSlides/_rels/notesSlide7.xml.rels><?xml version="1.0" encoding="UTF-8" standalone="yes"?>
<Relationships xmlns="http://schemas.openxmlformats.org/package/2006/relationships">
<Relationship Id="rId1" Type="http://schemas.openxmlformats.org/officeDocument/2006/relationships/slide" Target="../slides/slide8.xml"/>
<Relationship Id="rId2" Type="http://schemas.openxmlformats.org/officeDocument/2006/relationships/notesMaster" Target="../notesMasters/notesMaster1.xml"/>
</Relationships>
</file>

<file path=ppt/notesSlides/_rels/notesSlide8.xml.rels><?xml version="1.0" encoding="UTF-8" standalone="yes"?>
<Relationships xmlns="http://schemas.openxmlformats.org/package/2006/relationships">
<Relationship Id="rId1" Type="http://schemas.openxmlformats.org/officeDocument/2006/relationships/slide" Target="../slides/slide9.xml"/>
<Relationship Id="rId2" Type="http://schemas.openxmlformats.org/officeDocument/2006/relationships/notesMaster" Target="../notesMasters/notesMaster1.xml"/>
</Relationships>
</file>

<file path=ppt/notesSlides/_rels/notesSlide9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0.xml"/>
<Relationship Id="rId2" Type="http://schemas.openxmlformats.org/officeDocument/2006/relationships/notesMaster" Target="../notesMasters/notesMaster1.xml"/>
</Relationships>
</file>

<file path=ppt/notesSlides/_rels/notesSlide10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2.xml"/>
<Relationship Id="rId2" Type="http://schemas.openxmlformats.org/officeDocument/2006/relationships/notesMaster" Target="../notesMasters/notesMaster1.xml"/>
</Relationships>
</file>

<file path=ppt/notesSlides/_rels/notesSlide1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3.xml"/>
<Relationship Id="rId2" Type="http://schemas.openxmlformats.org/officeDocument/2006/relationships/notesMaster" Target="../notesMasters/notesMaster1.xml"/>
</Relationships>
</file>

<file path=ppt/notesSlides/_rels/notesSlide1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5.xml"/>
<Relationship Id="rId2" Type="http://schemas.openxmlformats.org/officeDocument/2006/relationships/notesMaster" Target="../notesMasters/notesMaster1.xml"/>
</Relationships>
</file>

<file path=ppt/notesSlides/_rels/notesSlide1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6.xml"/>
<Relationship Id="rId2" Type="http://schemas.openxmlformats.org/officeDocument/2006/relationships/notesMaster" Target="../notesMasters/notesMaster1.xml"/>
</Relationships>
</file>

<file path=ppt/notesSlides/_rels/notesSlide1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7.xml"/>
<Relationship Id="rId2" Type="http://schemas.openxmlformats.org/officeDocument/2006/relationships/notesMaster" Target="../notesMasters/notesMaster1.xml"/>
</Relationships>
</file>

<file path=ppt/notesSlides/_rels/notesSlide1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8.xml"/>
<Relationship Id="rId2" Type="http://schemas.openxmlformats.org/officeDocument/2006/relationships/notesMaster" Target="../notesMasters/notesMaster1.xml"/>
</Relationships>
</file>

<file path=ppt/notesSlides/_rels/notesSlide1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2.xml"/>
<Relationship Id="rId2" Type="http://schemas.openxmlformats.org/officeDocument/2006/relationships/notesMaster" Target="../notesMasters/notesMaster1.xml"/>
</Relationships>
</file>

<file path=ppt/notesSlides/_rels/notesSlide17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4.xml"/>
<Relationship Id="rId2" Type="http://schemas.openxmlformats.org/officeDocument/2006/relationships/notesMaster" Target="../notesMasters/notesMaster1.xml"/>
</Relationships>
</file>

<file path=ppt/notesSlides/_rels/notesSlide18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8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Accueil (1 min). Dites : « L’IA nous aide tous les jours. Ce webinaire ne vient pas l’interdire : il donne un réflexe pour s’en servir sans laisser partir ce qui doit rester chez nous. »</a:t>
            </a:r>
          </a:p>
          <a:p>
            <a:r>
              <a:rPr lang="fr-FR" dirty="0"/>
              <a:t>Image : accumulation figurée — ce n’est pas une estimation des fuites d’une entreprise.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fr-FR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Annoncez les deux moments participatifs : les idées reçues et le quiz.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fr-FR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Scénario fictif. Dites : « Rien de malveillant ici : une échéance, un outil qui aide vraiment. Le risque est invisible au moment du geste. »</a:t>
            </a:r>
          </a:p>
          <a:p>
            <a:r>
              <a:rPr lang="fr-FR" dirty="0"/>
              <a:t>Les cases empruntent quatre scènes du jeu d’images DoNotLeak ; une planche dédiée, au même personnage, est demandée à Contee-Design.</a:t>
            </a:r>
          </a:p>
          <a:p>
            <a:r>
              <a:rPr lang="fr-FR" dirty="0"/>
              <a:t>Limites des images : scénario illustratif, pas une fuite observée ; la scène explique une pression, elle ne blâme pas les salariés ; une exposition à un tiers ne signifie pas automatiquement violation.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3}" type="slidenum">
              <a:rPr lang="fr-FR"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Source : Microsoft et LinkedIn, Work Trend Index 2024 — 31 000 personnes interrogées dans 31 pays. https://www.microsoft.com/en-us/worklab/work-trend-index/ai-at-work-is-here-now-comes-the-hard-part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4}" type="slidenum">
              <a:rPr lang="fr-FR"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Source : Verizon, Data Breach Investigations Report 2025 — « 72 % des salariés qui utilisent régulièrement des services d’IA sur un poste de travail le font avec un compte lié à une adresse e-mail non professionnelle ». https://www.verizon.com/business/resources/reports/2025-dbir-executive-summary.pdf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5}" type="slidenum">
              <a:rPr lang="fr-FR"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Shadow AI, c’est l’usage d’outils d’IA que l’organisation n’a pas choisis. Personne ne le fait pour nuire.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6}" type="slidenum">
              <a:rPr lang="fr-FR"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Exposition : le texte arrive chez le fournisseur. Conservation : historique et journaux, selon ses conditions. Entraînement : sur certaines offres grand public, selon les conditions et les réglages. Mémorisation : des chercheurs ont extrait mot pour mot des données d’entraînement d’un modèle (Carlini et al., USENIX Security 2021). Restitution : pour le CEPD, un modèle entraîné sur des données personnelles ne peut pas, dans tous les cas, être considéré comme anonyme (avis 28/2024).</a:t>
            </a:r>
          </a:p>
          <a:p>
            <a:r>
              <a:rPr lang="fr-FR" dirty="0"/>
              <a:t>Ne présentez pas ces étapes comme une chaîne certaine : chacune est une possibilité à vérifier.</a:t>
            </a:r>
          </a:p>
          <a:p>
            <a:r>
              <a:rPr lang="fr-FR" dirty="0"/>
              <a:t>Sources : CNIL, questions-réponses sur l’IA générative ; Carlini et al. 2021 ; CEPD, avis 28/2024.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8}" type="slidenum">
              <a:rPr lang="fr-FR"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données personnelles dépassent une liste de formats : des champs ordinaires, combinés, peuvent identifier quelqu’un. Qu’une clause de confidentialité donnée soit violée dépend de sa rédaction : une question pour le service juridique.</a:t>
            </a:r>
          </a:p>
          <a:p>
            <a:r>
              <a:rPr lang="fr-FR" dirty="0"/>
              <a:t>Limites des images : aucun vrai secret n’est montré ; le scénario contractuel reste à qualifier avec le juridique.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9}" type="slidenum">
              <a:rPr lang="fr-FR"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Pas de chiffre ici : le vôtre dépend de vos équipes et de vos documents. Le calculateur (donotleak.contee.eu) part de vos propres données.</a:t>
            </a:r>
          </a:p>
          <a:p>
            <a:r>
              <a:rPr lang="fr-FR" dirty="0"/>
              <a:t>Image : volume symbolique, aucune mesure réelle ni proportion statistique.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A}" type="slidenum">
              <a:rPr lang="fr-FR"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 n’est pas un conseil juridique : la diapositive renvoie aux textes ; votre DPO et votre conseil les appliquent à votre situation.</a:t>
            </a:r>
          </a:p>
          <a:p>
            <a:r>
              <a:rPr lang="fr-FR" dirty="0"/>
              <a:t>AI Act, article 4 : rédaction du règlement (UE) 2026/1744 (omnibus numérique sur l’IA), en vigueur depuis le 27 juillet 2026. Aucun certificat n’est exigé.</a:t>
            </a:r>
          </a:p>
          <a:p>
            <a:r>
              <a:rPr lang="fr-FR" dirty="0"/>
              <a:t>Sources : RGPD, articles 24, 29, 32, 39 (EUR-Lex) ; CNIL, devenir DPO ; règlement (UE) 2024/1689, article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C}" type="slidenum">
              <a:rPr lang="fr-FR"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 que la coresponsabilité ne veut pas dire : elle est organisationnelle, elle ne fait d’aucun salarié un responsable conjoint du traitement au sens du RGPD ; une charte signée ne décharge l’organisme de rien ; la relecture humaine n’est pas une garantie, il lui faut du contexte, du temps et des moyens.</a:t>
            </a:r>
          </a:p>
          <a:p>
            <a:r>
              <a:rPr lang="fr-FR" dirty="0"/>
              <a:t>Image : responsabilisation opérationnelle, pas responsabilité conjointe RGPD.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D}" type="slidenum">
              <a:rPr lang="fr-FR"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Coller le texte (ou déposer le fichier) ; voir chaque détection avec son type ; garder ce dont l’IA a besoin, remplacer le reste ; copier la version protégée et la coller dans l’outil d’IA validé.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F}" type="slidenum">
              <a:rPr lang="fr-FR"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Relevé sur le moteur DoNotLeak (mode étiquettes), tel que le montre la page Shadow AI ; les coordonnées sont fictives.</a:t>
            </a:r>
          </a:p>
          <a:p>
            <a:r>
              <a:rPr lang="fr-FR" dirty="0"/>
              <a:t>Remplacer, c’est pseudonymiser, pas anonymiser : une donnée pseudonymisée reste une donnée personnelle au sens du RGPD (article 4.5, considérant 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0}" type="slidenum">
              <a:rPr lang="fr-FR"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Démonstration en direct (5 min) sur un texte FICTIF — jamais un vrai document pendant un webinaire. Montrez une détection, une valeur gardée, puis la copie de la version protégée.</a:t>
            </a:r>
          </a:p>
          <a:p>
            <a:r>
              <a:rPr lang="fr-FR" dirty="0"/>
              <a:t>À dire honnêtement : aujourd’hui le texte part, chiffré, vers le serveur pour l’analyse ; il n’y est ni stocké ni journalisé.</a:t>
            </a:r>
          </a:p>
          <a:p>
            <a:r>
              <a:rPr lang="fr-FR" dirty="0"/>
              <a:t>Image : illustration du parcours, pas une capture de l’interface.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1}" type="slidenum">
              <a:rPr lang="fr-FR"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DoNotLeak repère les données personnelles, les identifiants et les clés d’accès ; il ne reconnaît pas un secret à son sens, ni le nom d’un serveur ou une note d’architecture. Relire avant d’envoyer vous revient.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2}" type="slidenum">
              <a:rPr lang="fr-FR"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Source : CNIL, l’anonymisation de données personnelles ; RGPD, article 4.5 et considérant 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6}" type="slidenum">
              <a:rPr lang="fr-FR"/>
              <a:t>22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texte envoyé à une IA ne se rappelle pas — DoNotLeak ne le peut pas non plus : ce qui compte, c’est la vitesse.</a:t>
            </a:r>
          </a:p>
          <a:p>
            <a:r>
              <a:rPr lang="fr-FR" dirty="0"/>
              <a:t>1. Le dire au contact que nomme la charte ; un signalement rapide vaut mieux qu’un signalement parfait, et personne n’est blâmé pour avoir signalé.</a:t>
            </a:r>
          </a:p>
          <a:p>
            <a:r>
              <a:rPr lang="fr-FR" dirty="0"/>
              <a:t>2. Supprimer la conversation quand le service le permet ; faire révoquer et remplacer les mots de passe ou les clés.</a:t>
            </a:r>
          </a:p>
          <a:p>
            <a:r>
              <a:rPr lang="fr-FR" dirty="0"/>
              <a:t>3. Une violation de données personnelles est notifiée à l’autorité de contrôle — en France, la CNIL — dans les 72 heures si possible, sauf si elle est peu susceptible d’engendrer un risque pour les personnes ; toute violation est documentée (RGPD, article 33).</a:t>
            </a:r>
          </a:p>
          <a:p>
            <a:r>
              <a:rPr lang="fr-FR" dirty="0"/>
              <a:t>4. Ce que l’incident enseigne revient dans la charte et dans la 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8}" type="slidenum">
              <a:rPr lang="fr-FR"/>
              <a:t>24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Cette mention reste sur la dernière page de toute version adaptée : c’est la condition de la licence CC BY-SA 4.0. Un exemple à adapter, pas un conseil juridique.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C}" type="slidenum">
              <a:rPr lang="fr-FR"/>
              <a:t>28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Relationship Id="rId3" Type="http://schemas.openxmlformats.org/officeDocument/2006/relationships/image" Target="../media/image2.jpg"/>
<Relationship Id="rId4" Type="http://schemas.openxmlformats.org/officeDocument/2006/relationships/image" Target="../media/image3.jpg"/>
<Relationship Id="rId5" Type="http://schemas.openxmlformats.org/officeDocument/2006/relationships/image" Target="../media/image4.jpg"/>
<Relationship Id="rId6" Type="http://schemas.openxmlformats.org/officeDocument/2006/relationships/image" Target="../media/image5.jpg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6.xml"/>
<Relationship Id="rId3" Type="http://schemas.openxmlformats.org/officeDocument/2006/relationships/image" Target="../media/image6.png"/>
<Relationship Id="rId4" Type="http://schemas.openxmlformats.org/officeDocument/2006/relationships/image" Target="../media/image7.png"/>
<Relationship Id="rId5" Type="http://schemas.openxmlformats.org/officeDocument/2006/relationships/image" Target="../media/image8.png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7.xml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8.xml"/>
<Relationship Id="rId3" Type="http://schemas.openxmlformats.org/officeDocument/2006/relationships/image" Target="../media/image9.jpg"/>
<Relationship Id="rId4" Type="http://schemas.openxmlformats.org/officeDocument/2006/relationships/image" Target="../media/image10.jpg"/>
<Relationship Id="rId5" Type="http://schemas.openxmlformats.org/officeDocument/2006/relationships/image" Target="../media/image11.jpg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2.xml"/>
<Relationship Id="rId2" Type="http://schemas.openxmlformats.org/officeDocument/2006/relationships/notesSlide" Target="../notesSlides/notesSlide9.xml"/>
<Relationship Id="rId3" Type="http://schemas.openxmlformats.org/officeDocument/2006/relationships/image" Target="../media/image12.jpg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0.xml"/>
<Relationship Id="rId3" Type="http://schemas.openxmlformats.org/officeDocument/2006/relationships/image" Target="../media/image13.png"/>
<Relationship Id="rId4" Type="http://schemas.openxmlformats.org/officeDocument/2006/relationships/image" Target="../media/image14.png"/>
<Relationship Id="rId5" Type="http://schemas.openxmlformats.org/officeDocument/2006/relationships/image" Target="../media/image15.png"/>
<Relationship Id="rId6" Type="http://schemas.openxmlformats.org/officeDocument/2006/relationships/image" Target="../media/image16.png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2.xml"/>
<Relationship Id="rId2" Type="http://schemas.openxmlformats.org/officeDocument/2006/relationships/notesSlide" Target="../notesSlides/notesSlide11.xml"/>
<Relationship Id="rId3" Type="http://schemas.openxmlformats.org/officeDocument/2006/relationships/image" Target="../media/image17.jpg"/>
</Relationships>
</file>

<file path=ppt/slides/_rels/slide1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1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2.xml"/>
<Relationship Id="rId3" Type="http://schemas.openxmlformats.org/officeDocument/2006/relationships/image" Target="../media/image18.png"/>
<Relationship Id="rId4" Type="http://schemas.openxmlformats.org/officeDocument/2006/relationships/image" Target="../media/image19.png"/>
<Relationship Id="rId5" Type="http://schemas.openxmlformats.org/officeDocument/2006/relationships/image" Target="../media/image20.png"/>
<Relationship Id="rId6" Type="http://schemas.openxmlformats.org/officeDocument/2006/relationships/image" Target="../media/image21.png"/>
</Relationships>
</file>

<file path=ppt/slides/_rels/slide1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3.xml"/>
</Relationships>
</file>

<file path=ppt/slides/_rels/slide1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2.xml"/>
<Relationship Id="rId2" Type="http://schemas.openxmlformats.org/officeDocument/2006/relationships/notesSlide" Target="../notesSlides/notesSlide14.xml"/>
<Relationship Id="rId3" Type="http://schemas.openxmlformats.org/officeDocument/2006/relationships/image" Target="../media/image22.jpg"/>
</Relationships>
</file>

<file path=ppt/slides/_rels/slide1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5.xml"/>
</Relationships>
</file>

<file path=ppt/slides/_rels/slide1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2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2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2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6.xml"/>
</Relationships>
</file>

<file path=ppt/slides/_rels/slide2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2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7.xml"/>
</Relationships>
</file>

<file path=ppt/slides/_rels/slide2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/Relationships>
</file>

<file path=ppt/slides/_rels/slide2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2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2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8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10-l-entreprise-fuit-par-mille-petits-gestes.jpg" descr="contee:hero"/>
          <p:cNvPicPr>
            <a:picLocks noChangeAspect="1"/>
          </p:cNvPicPr>
          <p:nvPr/>
        </p:nvPicPr>
        <p:blipFill>
          <a:blip r:embed="rId3"/>
          <a:srcRect l="0" t="2901" r="0" b="2901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3600" dirty="0">
                <a:solidFill>
                  <a:srgbClr val="FFFFFF"/>
                </a:solidFill>
                <a:latin typeface="+mj-lt"/>
              </a:rPr>
              <a:t>L’IA au travail, sans fuite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FFFFFF"/>
                </a:solidFill>
                <a:latin typeface="+mn-lt"/>
              </a:rPr>
              <a:t>Webinaire de sensibilisation · 45 minutes · [Organisme]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Ce que nous allons voir</a:t>
            </a:r>
          </a:p>
        </p:txBody>
      </p:sp>
      <p:sp>
        <p:nvSpPr>
          <p:cNvPr id="10" name="Shape 10"/>
          <p:cNvSpPr/>
          <p:nvPr/>
        </p:nvSpPr>
        <p:spPr>
          <a:xfrm>
            <a:off x="1000000" y="1780000"/>
            <a:ext cx="10200000" cy="591666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1070000" y="1892416"/>
            <a:ext cx="521666" cy="366833"/>
          </a:xfrm>
          <a:prstGeom prst="roundRect">
            <a:avLst/>
          </a:prstGeom>
          <a:solidFill>
            <a:srgbClr val="EFF4F7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1070000" y="1925833"/>
            <a:ext cx="521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b="1" dirty="0">
                <a:solidFill>
                  <a:srgbClr val="245B78"/>
                </a:solidFill>
                <a:latin typeface="+mn-lt"/>
              </a:rPr>
              <a:t>1</a:t>
            </a:r>
          </a:p>
        </p:txBody>
      </p:sp>
      <p:sp>
        <p:nvSpPr>
          <p:cNvPr id="13" name="Shape 13"/>
          <p:cNvSpPr/>
          <p:nvPr/>
        </p:nvSpPr>
        <p:spPr>
          <a:xfrm>
            <a:off x="1831666" y="1925833"/>
            <a:ext cx="8218333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Ce qui se passe, au quotidien</a:t>
            </a:r>
          </a:p>
        </p:txBody>
      </p:sp>
      <p:sp>
        <p:nvSpPr>
          <p:cNvPr id="14" name="Shape 14"/>
          <p:cNvSpPr/>
          <p:nvPr/>
        </p:nvSpPr>
        <p:spPr>
          <a:xfrm>
            <a:off x="10110000" y="1925833"/>
            <a:ext cx="97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5 min</a:t>
            </a:r>
          </a:p>
        </p:txBody>
      </p:sp>
      <p:sp>
        <p:nvSpPr>
          <p:cNvPr id="15" name="Shape 15"/>
          <p:cNvSpPr/>
          <p:nvPr/>
        </p:nvSpPr>
        <p:spPr>
          <a:xfrm>
            <a:off x="1000000" y="2491666"/>
            <a:ext cx="10200000" cy="591666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1070000" y="2604083"/>
            <a:ext cx="521666" cy="366833"/>
          </a:xfrm>
          <a:prstGeom prst="roundRect">
            <a:avLst/>
          </a:prstGeom>
          <a:solidFill>
            <a:srgbClr val="EFF4F7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1070000" y="2637500"/>
            <a:ext cx="521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b="1" dirty="0">
                <a:solidFill>
                  <a:srgbClr val="245B78"/>
                </a:solidFill>
                <a:latin typeface="+mn-lt"/>
              </a:rPr>
              <a:t>2</a:t>
            </a:r>
          </a:p>
        </p:txBody>
      </p:sp>
      <p:sp>
        <p:nvSpPr>
          <p:cNvPr id="18" name="Shape 18"/>
          <p:cNvSpPr/>
          <p:nvPr/>
        </p:nvSpPr>
        <p:spPr>
          <a:xfrm>
            <a:off x="1831666" y="2637500"/>
            <a:ext cx="8218333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Où vont les données</a:t>
            </a:r>
          </a:p>
        </p:txBody>
      </p:sp>
      <p:sp>
        <p:nvSpPr>
          <p:cNvPr id="19" name="Shape 19"/>
          <p:cNvSpPr/>
          <p:nvPr/>
        </p:nvSpPr>
        <p:spPr>
          <a:xfrm>
            <a:off x="10110000" y="2637500"/>
            <a:ext cx="97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10 min</a:t>
            </a:r>
          </a:p>
        </p:txBody>
      </p:sp>
      <p:sp>
        <p:nvSpPr>
          <p:cNvPr id="20" name="Shape 20"/>
          <p:cNvSpPr/>
          <p:nvPr/>
        </p:nvSpPr>
        <p:spPr>
          <a:xfrm>
            <a:off x="1000000" y="3203333"/>
            <a:ext cx="10200000" cy="591666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1070000" y="3315749"/>
            <a:ext cx="521666" cy="366833"/>
          </a:xfrm>
          <a:prstGeom prst="roundRect">
            <a:avLst/>
          </a:prstGeom>
          <a:solidFill>
            <a:srgbClr val="EFF4F7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1070000" y="3349166"/>
            <a:ext cx="521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b="1" dirty="0">
                <a:solidFill>
                  <a:srgbClr val="245B78"/>
                </a:solidFill>
                <a:latin typeface="+mn-lt"/>
              </a:rPr>
              <a:t>3</a:t>
            </a:r>
          </a:p>
        </p:txBody>
      </p:sp>
      <p:sp>
        <p:nvSpPr>
          <p:cNvPr id="23" name="Shape 23"/>
          <p:cNvSpPr/>
          <p:nvPr/>
        </p:nvSpPr>
        <p:spPr>
          <a:xfrm>
            <a:off x="1831666" y="3349166"/>
            <a:ext cx="8218333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Qui répond de quoi</a:t>
            </a:r>
          </a:p>
        </p:txBody>
      </p:sp>
      <p:sp>
        <p:nvSpPr>
          <p:cNvPr id="24" name="Shape 24"/>
          <p:cNvSpPr/>
          <p:nvPr/>
        </p:nvSpPr>
        <p:spPr>
          <a:xfrm>
            <a:off x="10110000" y="3349166"/>
            <a:ext cx="97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5 min</a:t>
            </a:r>
          </a:p>
        </p:txBody>
      </p:sp>
      <p:sp>
        <p:nvSpPr>
          <p:cNvPr id="25" name="Shape 25"/>
          <p:cNvSpPr/>
          <p:nvPr/>
        </p:nvSpPr>
        <p:spPr>
          <a:xfrm>
            <a:off x="1000000" y="3915000"/>
            <a:ext cx="10200000" cy="591666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1070000" y="4027416"/>
            <a:ext cx="521666" cy="366833"/>
          </a:xfrm>
          <a:prstGeom prst="roundRect">
            <a:avLst/>
          </a:prstGeom>
          <a:solidFill>
            <a:srgbClr val="EFF4F7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7" name="Shape 27"/>
          <p:cNvSpPr/>
          <p:nvPr/>
        </p:nvSpPr>
        <p:spPr>
          <a:xfrm>
            <a:off x="1070000" y="4060833"/>
            <a:ext cx="521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b="1" dirty="0">
                <a:solidFill>
                  <a:srgbClr val="245B78"/>
                </a:solidFill>
                <a:latin typeface="+mn-lt"/>
              </a:rPr>
              <a:t>4</a:t>
            </a:r>
          </a:p>
        </p:txBody>
      </p:sp>
      <p:sp>
        <p:nvSpPr>
          <p:cNvPr id="28" name="Shape 28"/>
          <p:cNvSpPr/>
          <p:nvPr/>
        </p:nvSpPr>
        <p:spPr>
          <a:xfrm>
            <a:off x="1831666" y="4060833"/>
            <a:ext cx="8218333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Le bon réflexe, en démonstration</a:t>
            </a:r>
          </a:p>
        </p:txBody>
      </p:sp>
      <p:sp>
        <p:nvSpPr>
          <p:cNvPr id="29" name="Shape 29"/>
          <p:cNvSpPr/>
          <p:nvPr/>
        </p:nvSpPr>
        <p:spPr>
          <a:xfrm>
            <a:off x="10110000" y="4060833"/>
            <a:ext cx="97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15 min</a:t>
            </a:r>
          </a:p>
        </p:txBody>
      </p:sp>
      <p:sp>
        <p:nvSpPr>
          <p:cNvPr id="30" name="Shape 30"/>
          <p:cNvSpPr/>
          <p:nvPr/>
        </p:nvSpPr>
        <p:spPr>
          <a:xfrm>
            <a:off x="1000000" y="4626666"/>
            <a:ext cx="10200000" cy="591666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1" name="Shape 31"/>
          <p:cNvSpPr/>
          <p:nvPr/>
        </p:nvSpPr>
        <p:spPr>
          <a:xfrm>
            <a:off x="1070000" y="4739083"/>
            <a:ext cx="521666" cy="366833"/>
          </a:xfrm>
          <a:prstGeom prst="roundRect">
            <a:avLst/>
          </a:prstGeom>
          <a:solidFill>
            <a:srgbClr val="EFF4F7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1070000" y="4772499"/>
            <a:ext cx="521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b="1" dirty="0">
                <a:solidFill>
                  <a:srgbClr val="245B78"/>
                </a:solidFill>
                <a:latin typeface="+mn-lt"/>
              </a:rPr>
              <a:t>5</a:t>
            </a:r>
          </a:p>
        </p:txBody>
      </p:sp>
      <p:sp>
        <p:nvSpPr>
          <p:cNvPr id="33" name="Shape 33"/>
          <p:cNvSpPr/>
          <p:nvPr/>
        </p:nvSpPr>
        <p:spPr>
          <a:xfrm>
            <a:off x="1831666" y="4772499"/>
            <a:ext cx="8218333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Si quelque chose est parti</a:t>
            </a:r>
          </a:p>
        </p:txBody>
      </p:sp>
      <p:sp>
        <p:nvSpPr>
          <p:cNvPr id="34" name="Shape 34"/>
          <p:cNvSpPr/>
          <p:nvPr/>
        </p:nvSpPr>
        <p:spPr>
          <a:xfrm>
            <a:off x="10110000" y="4772499"/>
            <a:ext cx="97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5 min</a:t>
            </a:r>
          </a:p>
        </p:txBody>
      </p:sp>
      <p:sp>
        <p:nvSpPr>
          <p:cNvPr id="35" name="Shape 35"/>
          <p:cNvSpPr/>
          <p:nvPr/>
        </p:nvSpPr>
        <p:spPr>
          <a:xfrm>
            <a:off x="1000000" y="5338333"/>
            <a:ext cx="10200000" cy="591666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6" name="Shape 36"/>
          <p:cNvSpPr/>
          <p:nvPr/>
        </p:nvSpPr>
        <p:spPr>
          <a:xfrm>
            <a:off x="1070000" y="5450750"/>
            <a:ext cx="521666" cy="366833"/>
          </a:xfrm>
          <a:prstGeom prst="roundRect">
            <a:avLst/>
          </a:prstGeom>
          <a:solidFill>
            <a:srgbClr val="EFF4F7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7" name="Shape 37"/>
          <p:cNvSpPr/>
          <p:nvPr/>
        </p:nvSpPr>
        <p:spPr>
          <a:xfrm>
            <a:off x="1070000" y="5484166"/>
            <a:ext cx="521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300" b="1" dirty="0">
                <a:solidFill>
                  <a:srgbClr val="245B78"/>
                </a:solidFill>
                <a:latin typeface="+mn-lt"/>
              </a:rPr>
              <a:t>6</a:t>
            </a:r>
          </a:p>
        </p:txBody>
      </p:sp>
      <p:sp>
        <p:nvSpPr>
          <p:cNvPr id="38" name="Shape 38"/>
          <p:cNvSpPr/>
          <p:nvPr/>
        </p:nvSpPr>
        <p:spPr>
          <a:xfrm>
            <a:off x="1831666" y="5484166"/>
            <a:ext cx="8218333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Vos questions</a:t>
            </a:r>
          </a:p>
        </p:txBody>
      </p:sp>
      <p:sp>
        <p:nvSpPr>
          <p:cNvPr id="39" name="Shape 39"/>
          <p:cNvSpPr/>
          <p:nvPr/>
        </p:nvSpPr>
        <p:spPr>
          <a:xfrm>
            <a:off x="10110000" y="5484166"/>
            <a:ext cx="97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5 min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8" name="06-le-collaborateur-agit-de-bonne-foi.jpg" descr="contee:keep-back"/>
          <p:cNvPicPr>
            <a:picLocks noChangeAspect="1"/>
          </p:cNvPicPr>
          <p:nvPr/>
        </p:nvPicPr>
        <p:blipFill>
          <a:blip r:embed="rId3"/>
          <a:srcRect l="23250" r="39250"/>
          <a:stretch>
            <a:fillRect/>
          </a:stretch>
        </p:blipFill>
        <p:spPr>
          <a:xfrm>
            <a:off x="700000" y="1939000"/>
            <a:ext cx="2548000" cy="3822000"/>
          </a:xfrm>
          <a:prstGeom prst="rect">
            <a:avLst/>
          </a:prstGeom>
        </p:spPr>
      </p:pic>
      <p:pic>
        <p:nvPicPr>
          <p:cNvPr id="29" name="02-le-compte-personnel-dans-la-journee-de-travail.jpg" descr="contee:keep-back"/>
          <p:cNvPicPr>
            <a:picLocks noChangeAspect="1"/>
          </p:cNvPicPr>
          <p:nvPr/>
        </p:nvPicPr>
        <p:blipFill>
          <a:blip r:embed="rId4"/>
          <a:srcRect l="37250" r="25249"/>
          <a:stretch>
            <a:fillRect/>
          </a:stretch>
        </p:blipFill>
        <p:spPr>
          <a:xfrm>
            <a:off x="3448000" y="1939000"/>
            <a:ext cx="2548000" cy="3822000"/>
          </a:xfrm>
          <a:prstGeom prst="rect">
            <a:avLst/>
          </a:prstGeom>
        </p:spPr>
      </p:pic>
      <p:pic>
        <p:nvPicPr>
          <p:cNvPr id="30" name="01-le-copier-coller-qui-sort-de-l-entreprise.jpg" descr="contee:keep-back"/>
          <p:cNvPicPr>
            <a:picLocks noChangeAspect="1"/>
          </p:cNvPicPr>
          <p:nvPr/>
        </p:nvPicPr>
        <p:blipFill>
          <a:blip r:embed="rId5"/>
          <a:srcRect l="31250" r="31250"/>
          <a:stretch>
            <a:fillRect/>
          </a:stretch>
        </p:blipFill>
        <p:spPr>
          <a:xfrm>
            <a:off x="6196000" y="1939000"/>
            <a:ext cx="2548000" cy="3822000"/>
          </a:xfrm>
          <a:prstGeom prst="rect">
            <a:avLst/>
          </a:prstGeom>
        </p:spPr>
      </p:pic>
      <p:pic>
        <p:nvPicPr>
          <p:cNvPr id="31" name="15-l-information-copiee-continue-sa-route.jpg" descr="contee:keep-back"/>
          <p:cNvPicPr>
            <a:picLocks noChangeAspect="1"/>
          </p:cNvPicPr>
          <p:nvPr/>
        </p:nvPicPr>
        <p:blipFill>
          <a:blip r:embed="rId6"/>
          <a:srcRect l="31250" r="31250"/>
          <a:stretch>
            <a:fillRect/>
          </a:stretch>
        </p:blipFill>
        <p:spPr>
          <a:xfrm>
            <a:off x="8944000" y="1939000"/>
            <a:ext cx="2548000" cy="3822000"/>
          </a:xfrm>
          <a:prstGeom prst="rect">
            <a:avLst/>
          </a:prstGeom>
        </p:spPr>
      </p:pic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Mardi, 18 h : une échéance, un copier-coller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939000"/>
            <a:ext cx="2548000" cy="38220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24303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00000" y="1939000"/>
            <a:ext cx="2293200" cy="822960"/>
          </a:xfrm>
          <a:prstGeom prst="rect">
            <a:avLst/>
          </a:prstGeom>
          <a:solidFill>
            <a:srgbClr val="F4EEE1"/>
          </a:solidFill>
          <a:ln w="12700">
            <a:solidFill>
              <a:srgbClr val="24303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Mardi, 18 h. Une synthèse de contrat à rendre demain.</a:t>
            </a:r>
          </a:p>
        </p:txBody>
      </p:sp>
      <p:sp>
        <p:nvSpPr>
          <p:cNvPr id="12" name="Shape 12"/>
          <p:cNvSpPr/>
          <p:nvPr/>
        </p:nvSpPr>
        <p:spPr>
          <a:xfrm>
            <a:off x="3448000" y="1939000"/>
            <a:ext cx="2548000" cy="38220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24303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3448000" y="1939000"/>
            <a:ext cx="2293200" cy="822960"/>
          </a:xfrm>
          <a:prstGeom prst="rect">
            <a:avLst/>
          </a:prstGeom>
          <a:solidFill>
            <a:srgbClr val="F4EEE1"/>
          </a:solidFill>
          <a:ln w="12700">
            <a:solidFill>
              <a:srgbClr val="24303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L’outil validé est lent. « Je colle, ça ira plus vite. »</a:t>
            </a:r>
          </a:p>
        </p:txBody>
      </p:sp>
      <p:sp>
        <p:nvSpPr>
          <p:cNvPr id="14" name="Shape 14"/>
          <p:cNvSpPr/>
          <p:nvPr/>
        </p:nvSpPr>
        <p:spPr>
          <a:xfrm>
            <a:off x="6196000" y="1939000"/>
            <a:ext cx="2548000" cy="38220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24303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6196000" y="1939000"/>
            <a:ext cx="2293200" cy="822960"/>
          </a:xfrm>
          <a:prstGeom prst="rect">
            <a:avLst/>
          </a:prstGeom>
          <a:solidFill>
            <a:srgbClr val="F4EEE1"/>
          </a:solidFill>
          <a:ln w="12700">
            <a:solidFill>
              <a:srgbClr val="24303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Le contrat part en entier : noms, montants, clauses.</a:t>
            </a:r>
          </a:p>
        </p:txBody>
      </p:sp>
      <p:sp>
        <p:nvSpPr>
          <p:cNvPr id="16" name="Shape 16"/>
          <p:cNvSpPr/>
          <p:nvPr/>
        </p:nvSpPr>
        <p:spPr>
          <a:xfrm>
            <a:off x="8944000" y="1939000"/>
            <a:ext cx="2548000" cy="38220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24303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8944000" y="1939000"/>
            <a:ext cx="2293200" cy="822960"/>
          </a:xfrm>
          <a:prstGeom prst="rect">
            <a:avLst/>
          </a:prstGeom>
          <a:solidFill>
            <a:srgbClr val="F4EEE1"/>
          </a:solidFill>
          <a:ln w="12700">
            <a:solidFill>
              <a:srgbClr val="24303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Personne ne l’a décidé. Personne ne le voit.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La plupart apportent leurs propres outils d’IA</a:t>
            </a:r>
          </a:p>
        </p:txBody>
      </p:sp>
      <p:sp>
        <p:nvSpPr>
          <p:cNvPr id="10" name="Shape 10"/>
          <p:cNvSpPr/>
          <p:nvPr/>
        </p:nvSpPr>
        <p:spPr>
          <a:xfrm>
            <a:off x="85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81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129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125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173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169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217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213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261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9" name="Shape 19"/>
          <p:cNvSpPr/>
          <p:nvPr/>
        </p:nvSpPr>
        <p:spPr>
          <a:xfrm>
            <a:off x="257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0" name="Shape 20"/>
          <p:cNvSpPr/>
          <p:nvPr/>
        </p:nvSpPr>
        <p:spPr>
          <a:xfrm>
            <a:off x="305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1" name="Shape 21"/>
          <p:cNvSpPr/>
          <p:nvPr/>
        </p:nvSpPr>
        <p:spPr>
          <a:xfrm>
            <a:off x="301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349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45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393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389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437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7" name="Shape 27"/>
          <p:cNvSpPr/>
          <p:nvPr/>
        </p:nvSpPr>
        <p:spPr>
          <a:xfrm>
            <a:off x="433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8" name="Shape 28"/>
          <p:cNvSpPr/>
          <p:nvPr/>
        </p:nvSpPr>
        <p:spPr>
          <a:xfrm>
            <a:off x="481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477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0" name="Shape 30"/>
          <p:cNvSpPr/>
          <p:nvPr/>
        </p:nvSpPr>
        <p:spPr>
          <a:xfrm>
            <a:off x="85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1" name="Shape 31"/>
          <p:cNvSpPr/>
          <p:nvPr/>
        </p:nvSpPr>
        <p:spPr>
          <a:xfrm>
            <a:off x="81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129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>
            <a:off x="125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4" name="Shape 34"/>
          <p:cNvSpPr/>
          <p:nvPr/>
        </p:nvSpPr>
        <p:spPr>
          <a:xfrm>
            <a:off x="173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5" name="Shape 35"/>
          <p:cNvSpPr/>
          <p:nvPr/>
        </p:nvSpPr>
        <p:spPr>
          <a:xfrm>
            <a:off x="169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6" name="Shape 36"/>
          <p:cNvSpPr/>
          <p:nvPr/>
        </p:nvSpPr>
        <p:spPr>
          <a:xfrm>
            <a:off x="217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7" name="Shape 37"/>
          <p:cNvSpPr/>
          <p:nvPr/>
        </p:nvSpPr>
        <p:spPr>
          <a:xfrm>
            <a:off x="213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8" name="Shape 38"/>
          <p:cNvSpPr/>
          <p:nvPr/>
        </p:nvSpPr>
        <p:spPr>
          <a:xfrm>
            <a:off x="261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9" name="Shape 39"/>
          <p:cNvSpPr/>
          <p:nvPr/>
        </p:nvSpPr>
        <p:spPr>
          <a:xfrm>
            <a:off x="257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0" name="Shape 40"/>
          <p:cNvSpPr/>
          <p:nvPr/>
        </p:nvSpPr>
        <p:spPr>
          <a:xfrm>
            <a:off x="305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1" name="Shape 41"/>
          <p:cNvSpPr/>
          <p:nvPr/>
        </p:nvSpPr>
        <p:spPr>
          <a:xfrm>
            <a:off x="301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2" name="Shape 42"/>
          <p:cNvSpPr/>
          <p:nvPr/>
        </p:nvSpPr>
        <p:spPr>
          <a:xfrm>
            <a:off x="349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3" name="Shape 43"/>
          <p:cNvSpPr/>
          <p:nvPr/>
        </p:nvSpPr>
        <p:spPr>
          <a:xfrm>
            <a:off x="345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4" name="Shape 44"/>
          <p:cNvSpPr/>
          <p:nvPr/>
        </p:nvSpPr>
        <p:spPr>
          <a:xfrm>
            <a:off x="393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5" name="Shape 45"/>
          <p:cNvSpPr/>
          <p:nvPr/>
        </p:nvSpPr>
        <p:spPr>
          <a:xfrm>
            <a:off x="389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6" name="Shape 46"/>
          <p:cNvSpPr/>
          <p:nvPr/>
        </p:nvSpPr>
        <p:spPr>
          <a:xfrm>
            <a:off x="437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7" name="Shape 47"/>
          <p:cNvSpPr/>
          <p:nvPr/>
        </p:nvSpPr>
        <p:spPr>
          <a:xfrm>
            <a:off x="433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8" name="Shape 48"/>
          <p:cNvSpPr/>
          <p:nvPr/>
        </p:nvSpPr>
        <p:spPr>
          <a:xfrm>
            <a:off x="481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9" name="Shape 49"/>
          <p:cNvSpPr/>
          <p:nvPr/>
        </p:nvSpPr>
        <p:spPr>
          <a:xfrm>
            <a:off x="477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0" name="Shape 50"/>
          <p:cNvSpPr/>
          <p:nvPr/>
        </p:nvSpPr>
        <p:spPr>
          <a:xfrm>
            <a:off x="85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1" name="Shape 51"/>
          <p:cNvSpPr/>
          <p:nvPr/>
        </p:nvSpPr>
        <p:spPr>
          <a:xfrm>
            <a:off x="81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2" name="Shape 52"/>
          <p:cNvSpPr/>
          <p:nvPr/>
        </p:nvSpPr>
        <p:spPr>
          <a:xfrm>
            <a:off x="129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3" name="Shape 53"/>
          <p:cNvSpPr/>
          <p:nvPr/>
        </p:nvSpPr>
        <p:spPr>
          <a:xfrm>
            <a:off x="125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4" name="Shape 54"/>
          <p:cNvSpPr/>
          <p:nvPr/>
        </p:nvSpPr>
        <p:spPr>
          <a:xfrm>
            <a:off x="173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5" name="Shape 55"/>
          <p:cNvSpPr/>
          <p:nvPr/>
        </p:nvSpPr>
        <p:spPr>
          <a:xfrm>
            <a:off x="169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6" name="Shape 56"/>
          <p:cNvSpPr/>
          <p:nvPr/>
        </p:nvSpPr>
        <p:spPr>
          <a:xfrm>
            <a:off x="217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7" name="Shape 57"/>
          <p:cNvSpPr/>
          <p:nvPr/>
        </p:nvSpPr>
        <p:spPr>
          <a:xfrm>
            <a:off x="213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8" name="Shape 58"/>
          <p:cNvSpPr/>
          <p:nvPr/>
        </p:nvSpPr>
        <p:spPr>
          <a:xfrm>
            <a:off x="261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57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0" name="Shape 60"/>
          <p:cNvSpPr/>
          <p:nvPr/>
        </p:nvSpPr>
        <p:spPr>
          <a:xfrm>
            <a:off x="305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1" name="Shape 61"/>
          <p:cNvSpPr/>
          <p:nvPr/>
        </p:nvSpPr>
        <p:spPr>
          <a:xfrm>
            <a:off x="301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2" name="Shape 62"/>
          <p:cNvSpPr/>
          <p:nvPr/>
        </p:nvSpPr>
        <p:spPr>
          <a:xfrm>
            <a:off x="349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3" name="Shape 63"/>
          <p:cNvSpPr/>
          <p:nvPr/>
        </p:nvSpPr>
        <p:spPr>
          <a:xfrm>
            <a:off x="345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4" name="Shape 64"/>
          <p:cNvSpPr/>
          <p:nvPr/>
        </p:nvSpPr>
        <p:spPr>
          <a:xfrm>
            <a:off x="393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5" name="Shape 65"/>
          <p:cNvSpPr/>
          <p:nvPr/>
        </p:nvSpPr>
        <p:spPr>
          <a:xfrm>
            <a:off x="389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6" name="Shape 66"/>
          <p:cNvSpPr/>
          <p:nvPr/>
        </p:nvSpPr>
        <p:spPr>
          <a:xfrm>
            <a:off x="437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7" name="Shape 67"/>
          <p:cNvSpPr/>
          <p:nvPr/>
        </p:nvSpPr>
        <p:spPr>
          <a:xfrm>
            <a:off x="433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8" name="Shape 68"/>
          <p:cNvSpPr/>
          <p:nvPr/>
        </p:nvSpPr>
        <p:spPr>
          <a:xfrm>
            <a:off x="481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9" name="Shape 69"/>
          <p:cNvSpPr/>
          <p:nvPr/>
        </p:nvSpPr>
        <p:spPr>
          <a:xfrm>
            <a:off x="477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0" name="Shape 70"/>
          <p:cNvSpPr/>
          <p:nvPr/>
        </p:nvSpPr>
        <p:spPr>
          <a:xfrm>
            <a:off x="85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1" name="Shape 71"/>
          <p:cNvSpPr/>
          <p:nvPr/>
        </p:nvSpPr>
        <p:spPr>
          <a:xfrm>
            <a:off x="81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2" name="Shape 72"/>
          <p:cNvSpPr/>
          <p:nvPr/>
        </p:nvSpPr>
        <p:spPr>
          <a:xfrm>
            <a:off x="129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3" name="Shape 73"/>
          <p:cNvSpPr/>
          <p:nvPr/>
        </p:nvSpPr>
        <p:spPr>
          <a:xfrm>
            <a:off x="125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4" name="Shape 74"/>
          <p:cNvSpPr/>
          <p:nvPr/>
        </p:nvSpPr>
        <p:spPr>
          <a:xfrm>
            <a:off x="173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5" name="Shape 75"/>
          <p:cNvSpPr/>
          <p:nvPr/>
        </p:nvSpPr>
        <p:spPr>
          <a:xfrm>
            <a:off x="169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6" name="Shape 76"/>
          <p:cNvSpPr/>
          <p:nvPr/>
        </p:nvSpPr>
        <p:spPr>
          <a:xfrm>
            <a:off x="217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7" name="Shape 77"/>
          <p:cNvSpPr/>
          <p:nvPr/>
        </p:nvSpPr>
        <p:spPr>
          <a:xfrm>
            <a:off x="213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8" name="Shape 78"/>
          <p:cNvSpPr/>
          <p:nvPr/>
        </p:nvSpPr>
        <p:spPr>
          <a:xfrm>
            <a:off x="261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9" name="Shape 79"/>
          <p:cNvSpPr/>
          <p:nvPr/>
        </p:nvSpPr>
        <p:spPr>
          <a:xfrm>
            <a:off x="257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0" name="Shape 80"/>
          <p:cNvSpPr/>
          <p:nvPr/>
        </p:nvSpPr>
        <p:spPr>
          <a:xfrm>
            <a:off x="305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1" name="Shape 81"/>
          <p:cNvSpPr/>
          <p:nvPr/>
        </p:nvSpPr>
        <p:spPr>
          <a:xfrm>
            <a:off x="301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2" name="Shape 82"/>
          <p:cNvSpPr/>
          <p:nvPr/>
        </p:nvSpPr>
        <p:spPr>
          <a:xfrm>
            <a:off x="349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3" name="Shape 83"/>
          <p:cNvSpPr/>
          <p:nvPr/>
        </p:nvSpPr>
        <p:spPr>
          <a:xfrm>
            <a:off x="345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4" name="Shape 84"/>
          <p:cNvSpPr/>
          <p:nvPr/>
        </p:nvSpPr>
        <p:spPr>
          <a:xfrm>
            <a:off x="393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5" name="Shape 85"/>
          <p:cNvSpPr/>
          <p:nvPr/>
        </p:nvSpPr>
        <p:spPr>
          <a:xfrm>
            <a:off x="389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6" name="Shape 86"/>
          <p:cNvSpPr/>
          <p:nvPr/>
        </p:nvSpPr>
        <p:spPr>
          <a:xfrm>
            <a:off x="437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7" name="Shape 87"/>
          <p:cNvSpPr/>
          <p:nvPr/>
        </p:nvSpPr>
        <p:spPr>
          <a:xfrm>
            <a:off x="433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8" name="Shape 88"/>
          <p:cNvSpPr/>
          <p:nvPr/>
        </p:nvSpPr>
        <p:spPr>
          <a:xfrm>
            <a:off x="481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9" name="Shape 89"/>
          <p:cNvSpPr/>
          <p:nvPr/>
        </p:nvSpPr>
        <p:spPr>
          <a:xfrm>
            <a:off x="477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0" name="Shape 90"/>
          <p:cNvSpPr/>
          <p:nvPr/>
        </p:nvSpPr>
        <p:spPr>
          <a:xfrm>
            <a:off x="85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1" name="Shape 91"/>
          <p:cNvSpPr/>
          <p:nvPr/>
        </p:nvSpPr>
        <p:spPr>
          <a:xfrm>
            <a:off x="81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2" name="Shape 92"/>
          <p:cNvSpPr/>
          <p:nvPr/>
        </p:nvSpPr>
        <p:spPr>
          <a:xfrm>
            <a:off x="129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3" name="Shape 93"/>
          <p:cNvSpPr/>
          <p:nvPr/>
        </p:nvSpPr>
        <p:spPr>
          <a:xfrm>
            <a:off x="125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4" name="Shape 94"/>
          <p:cNvSpPr/>
          <p:nvPr/>
        </p:nvSpPr>
        <p:spPr>
          <a:xfrm>
            <a:off x="173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5" name="Shape 95"/>
          <p:cNvSpPr/>
          <p:nvPr/>
        </p:nvSpPr>
        <p:spPr>
          <a:xfrm>
            <a:off x="169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6" name="Shape 96"/>
          <p:cNvSpPr/>
          <p:nvPr/>
        </p:nvSpPr>
        <p:spPr>
          <a:xfrm>
            <a:off x="217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7" name="Shape 97"/>
          <p:cNvSpPr/>
          <p:nvPr/>
        </p:nvSpPr>
        <p:spPr>
          <a:xfrm>
            <a:off x="213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8" name="Shape 98"/>
          <p:cNvSpPr/>
          <p:nvPr/>
        </p:nvSpPr>
        <p:spPr>
          <a:xfrm>
            <a:off x="261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9" name="Shape 99"/>
          <p:cNvSpPr/>
          <p:nvPr/>
        </p:nvSpPr>
        <p:spPr>
          <a:xfrm>
            <a:off x="257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0" name="Shape 100"/>
          <p:cNvSpPr/>
          <p:nvPr/>
        </p:nvSpPr>
        <p:spPr>
          <a:xfrm>
            <a:off x="305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1" name="Shape 101"/>
          <p:cNvSpPr/>
          <p:nvPr/>
        </p:nvSpPr>
        <p:spPr>
          <a:xfrm>
            <a:off x="301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2" name="Shape 102"/>
          <p:cNvSpPr/>
          <p:nvPr/>
        </p:nvSpPr>
        <p:spPr>
          <a:xfrm>
            <a:off x="349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3" name="Shape 103"/>
          <p:cNvSpPr/>
          <p:nvPr/>
        </p:nvSpPr>
        <p:spPr>
          <a:xfrm>
            <a:off x="345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4" name="Shape 104"/>
          <p:cNvSpPr/>
          <p:nvPr/>
        </p:nvSpPr>
        <p:spPr>
          <a:xfrm>
            <a:off x="393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5" name="Shape 105"/>
          <p:cNvSpPr/>
          <p:nvPr/>
        </p:nvSpPr>
        <p:spPr>
          <a:xfrm>
            <a:off x="389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6" name="Shape 106"/>
          <p:cNvSpPr/>
          <p:nvPr/>
        </p:nvSpPr>
        <p:spPr>
          <a:xfrm>
            <a:off x="437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7" name="Shape 107"/>
          <p:cNvSpPr/>
          <p:nvPr/>
        </p:nvSpPr>
        <p:spPr>
          <a:xfrm>
            <a:off x="433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8" name="Shape 108"/>
          <p:cNvSpPr/>
          <p:nvPr/>
        </p:nvSpPr>
        <p:spPr>
          <a:xfrm>
            <a:off x="481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9" name="Shape 109"/>
          <p:cNvSpPr/>
          <p:nvPr/>
        </p:nvSpPr>
        <p:spPr>
          <a:xfrm>
            <a:off x="477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0" name="Shape 110"/>
          <p:cNvSpPr/>
          <p:nvPr/>
        </p:nvSpPr>
        <p:spPr>
          <a:xfrm>
            <a:off x="85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1" name="Shape 111"/>
          <p:cNvSpPr/>
          <p:nvPr/>
        </p:nvSpPr>
        <p:spPr>
          <a:xfrm>
            <a:off x="81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2" name="Shape 112"/>
          <p:cNvSpPr/>
          <p:nvPr/>
        </p:nvSpPr>
        <p:spPr>
          <a:xfrm>
            <a:off x="129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3" name="Shape 113"/>
          <p:cNvSpPr/>
          <p:nvPr/>
        </p:nvSpPr>
        <p:spPr>
          <a:xfrm>
            <a:off x="125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4" name="Shape 114"/>
          <p:cNvSpPr/>
          <p:nvPr/>
        </p:nvSpPr>
        <p:spPr>
          <a:xfrm>
            <a:off x="173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5" name="Shape 115"/>
          <p:cNvSpPr/>
          <p:nvPr/>
        </p:nvSpPr>
        <p:spPr>
          <a:xfrm>
            <a:off x="169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6" name="Shape 116"/>
          <p:cNvSpPr/>
          <p:nvPr/>
        </p:nvSpPr>
        <p:spPr>
          <a:xfrm>
            <a:off x="217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213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8" name="Shape 118"/>
          <p:cNvSpPr/>
          <p:nvPr/>
        </p:nvSpPr>
        <p:spPr>
          <a:xfrm>
            <a:off x="261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9" name="Shape 119"/>
          <p:cNvSpPr/>
          <p:nvPr/>
        </p:nvSpPr>
        <p:spPr>
          <a:xfrm>
            <a:off x="257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0" name="Shape 120"/>
          <p:cNvSpPr/>
          <p:nvPr/>
        </p:nvSpPr>
        <p:spPr>
          <a:xfrm>
            <a:off x="305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1" name="Shape 121"/>
          <p:cNvSpPr/>
          <p:nvPr/>
        </p:nvSpPr>
        <p:spPr>
          <a:xfrm>
            <a:off x="301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2" name="Shape 122"/>
          <p:cNvSpPr/>
          <p:nvPr/>
        </p:nvSpPr>
        <p:spPr>
          <a:xfrm>
            <a:off x="349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345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4" name="Shape 124"/>
          <p:cNvSpPr/>
          <p:nvPr/>
        </p:nvSpPr>
        <p:spPr>
          <a:xfrm>
            <a:off x="393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5" name="Shape 125"/>
          <p:cNvSpPr/>
          <p:nvPr/>
        </p:nvSpPr>
        <p:spPr>
          <a:xfrm>
            <a:off x="389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6" name="Shape 126"/>
          <p:cNvSpPr/>
          <p:nvPr/>
        </p:nvSpPr>
        <p:spPr>
          <a:xfrm>
            <a:off x="437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7" name="Shape 127"/>
          <p:cNvSpPr/>
          <p:nvPr/>
        </p:nvSpPr>
        <p:spPr>
          <a:xfrm>
            <a:off x="433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8" name="Shape 128"/>
          <p:cNvSpPr/>
          <p:nvPr/>
        </p:nvSpPr>
        <p:spPr>
          <a:xfrm>
            <a:off x="481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477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0" name="Shape 130"/>
          <p:cNvSpPr/>
          <p:nvPr/>
        </p:nvSpPr>
        <p:spPr>
          <a:xfrm>
            <a:off x="85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1" name="Shape 131"/>
          <p:cNvSpPr/>
          <p:nvPr/>
        </p:nvSpPr>
        <p:spPr>
          <a:xfrm>
            <a:off x="81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2" name="Shape 132"/>
          <p:cNvSpPr/>
          <p:nvPr/>
        </p:nvSpPr>
        <p:spPr>
          <a:xfrm>
            <a:off x="129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3" name="Shape 133"/>
          <p:cNvSpPr/>
          <p:nvPr/>
        </p:nvSpPr>
        <p:spPr>
          <a:xfrm>
            <a:off x="125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4" name="Shape 134"/>
          <p:cNvSpPr/>
          <p:nvPr/>
        </p:nvSpPr>
        <p:spPr>
          <a:xfrm>
            <a:off x="173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5" name="Shape 135"/>
          <p:cNvSpPr/>
          <p:nvPr/>
        </p:nvSpPr>
        <p:spPr>
          <a:xfrm>
            <a:off x="169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6" name="Shape 136"/>
          <p:cNvSpPr/>
          <p:nvPr/>
        </p:nvSpPr>
        <p:spPr>
          <a:xfrm>
            <a:off x="217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7" name="Shape 137"/>
          <p:cNvSpPr/>
          <p:nvPr/>
        </p:nvSpPr>
        <p:spPr>
          <a:xfrm>
            <a:off x="213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8" name="Shape 138"/>
          <p:cNvSpPr/>
          <p:nvPr/>
        </p:nvSpPr>
        <p:spPr>
          <a:xfrm>
            <a:off x="261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9" name="Shape 139"/>
          <p:cNvSpPr/>
          <p:nvPr/>
        </p:nvSpPr>
        <p:spPr>
          <a:xfrm>
            <a:off x="257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0" name="Shape 140"/>
          <p:cNvSpPr/>
          <p:nvPr/>
        </p:nvSpPr>
        <p:spPr>
          <a:xfrm>
            <a:off x="305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1" name="Shape 141"/>
          <p:cNvSpPr/>
          <p:nvPr/>
        </p:nvSpPr>
        <p:spPr>
          <a:xfrm>
            <a:off x="301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2" name="Shape 142"/>
          <p:cNvSpPr/>
          <p:nvPr/>
        </p:nvSpPr>
        <p:spPr>
          <a:xfrm>
            <a:off x="349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3" name="Shape 143"/>
          <p:cNvSpPr/>
          <p:nvPr/>
        </p:nvSpPr>
        <p:spPr>
          <a:xfrm>
            <a:off x="345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4" name="Shape 144"/>
          <p:cNvSpPr/>
          <p:nvPr/>
        </p:nvSpPr>
        <p:spPr>
          <a:xfrm>
            <a:off x="393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389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6" name="Shape 146"/>
          <p:cNvSpPr/>
          <p:nvPr/>
        </p:nvSpPr>
        <p:spPr>
          <a:xfrm>
            <a:off x="437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7" name="Shape 147"/>
          <p:cNvSpPr/>
          <p:nvPr/>
        </p:nvSpPr>
        <p:spPr>
          <a:xfrm>
            <a:off x="433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8" name="Shape 148"/>
          <p:cNvSpPr/>
          <p:nvPr/>
        </p:nvSpPr>
        <p:spPr>
          <a:xfrm>
            <a:off x="481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9" name="Shape 149"/>
          <p:cNvSpPr/>
          <p:nvPr/>
        </p:nvSpPr>
        <p:spPr>
          <a:xfrm>
            <a:off x="477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0" name="Shape 150"/>
          <p:cNvSpPr/>
          <p:nvPr/>
        </p:nvSpPr>
        <p:spPr>
          <a:xfrm>
            <a:off x="85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1" name="Shape 151"/>
          <p:cNvSpPr/>
          <p:nvPr/>
        </p:nvSpPr>
        <p:spPr>
          <a:xfrm>
            <a:off x="81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2" name="Shape 152"/>
          <p:cNvSpPr/>
          <p:nvPr/>
        </p:nvSpPr>
        <p:spPr>
          <a:xfrm>
            <a:off x="129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125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4" name="Shape 154"/>
          <p:cNvSpPr/>
          <p:nvPr/>
        </p:nvSpPr>
        <p:spPr>
          <a:xfrm>
            <a:off x="173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5" name="Shape 155"/>
          <p:cNvSpPr/>
          <p:nvPr/>
        </p:nvSpPr>
        <p:spPr>
          <a:xfrm>
            <a:off x="169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6" name="Shape 156"/>
          <p:cNvSpPr/>
          <p:nvPr/>
        </p:nvSpPr>
        <p:spPr>
          <a:xfrm>
            <a:off x="217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7" name="Shape 157"/>
          <p:cNvSpPr/>
          <p:nvPr/>
        </p:nvSpPr>
        <p:spPr>
          <a:xfrm>
            <a:off x="213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8" name="Shape 158"/>
          <p:cNvSpPr/>
          <p:nvPr/>
        </p:nvSpPr>
        <p:spPr>
          <a:xfrm>
            <a:off x="261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9" name="Shape 159"/>
          <p:cNvSpPr/>
          <p:nvPr/>
        </p:nvSpPr>
        <p:spPr>
          <a:xfrm>
            <a:off x="257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0" name="Shape 160"/>
          <p:cNvSpPr/>
          <p:nvPr/>
        </p:nvSpPr>
        <p:spPr>
          <a:xfrm>
            <a:off x="305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61" name="Shape 161"/>
          <p:cNvSpPr/>
          <p:nvPr/>
        </p:nvSpPr>
        <p:spPr>
          <a:xfrm>
            <a:off x="301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2" name="Shape 162"/>
          <p:cNvSpPr/>
          <p:nvPr/>
        </p:nvSpPr>
        <p:spPr>
          <a:xfrm>
            <a:off x="349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63" name="Shape 163"/>
          <p:cNvSpPr/>
          <p:nvPr/>
        </p:nvSpPr>
        <p:spPr>
          <a:xfrm>
            <a:off x="345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4" name="Shape 164"/>
          <p:cNvSpPr/>
          <p:nvPr/>
        </p:nvSpPr>
        <p:spPr>
          <a:xfrm>
            <a:off x="393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65" name="Shape 165"/>
          <p:cNvSpPr/>
          <p:nvPr/>
        </p:nvSpPr>
        <p:spPr>
          <a:xfrm>
            <a:off x="389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6" name="Shape 166"/>
          <p:cNvSpPr/>
          <p:nvPr/>
        </p:nvSpPr>
        <p:spPr>
          <a:xfrm>
            <a:off x="437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433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8" name="Shape 168"/>
          <p:cNvSpPr/>
          <p:nvPr/>
        </p:nvSpPr>
        <p:spPr>
          <a:xfrm>
            <a:off x="481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9" name="Shape 169"/>
          <p:cNvSpPr/>
          <p:nvPr/>
        </p:nvSpPr>
        <p:spPr>
          <a:xfrm>
            <a:off x="477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0" name="Shape 170"/>
          <p:cNvSpPr/>
          <p:nvPr/>
        </p:nvSpPr>
        <p:spPr>
          <a:xfrm>
            <a:off x="85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1" name="Shape 171"/>
          <p:cNvSpPr/>
          <p:nvPr/>
        </p:nvSpPr>
        <p:spPr>
          <a:xfrm>
            <a:off x="81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2" name="Shape 172"/>
          <p:cNvSpPr/>
          <p:nvPr/>
        </p:nvSpPr>
        <p:spPr>
          <a:xfrm>
            <a:off x="129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3" name="Shape 173"/>
          <p:cNvSpPr/>
          <p:nvPr/>
        </p:nvSpPr>
        <p:spPr>
          <a:xfrm>
            <a:off x="125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4" name="Shape 174"/>
          <p:cNvSpPr/>
          <p:nvPr/>
        </p:nvSpPr>
        <p:spPr>
          <a:xfrm>
            <a:off x="173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5" name="Shape 175"/>
          <p:cNvSpPr/>
          <p:nvPr/>
        </p:nvSpPr>
        <p:spPr>
          <a:xfrm>
            <a:off x="169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6" name="Shape 176"/>
          <p:cNvSpPr/>
          <p:nvPr/>
        </p:nvSpPr>
        <p:spPr>
          <a:xfrm>
            <a:off x="217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213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8" name="Shape 178"/>
          <p:cNvSpPr/>
          <p:nvPr/>
        </p:nvSpPr>
        <p:spPr>
          <a:xfrm>
            <a:off x="261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9" name="Shape 179"/>
          <p:cNvSpPr/>
          <p:nvPr/>
        </p:nvSpPr>
        <p:spPr>
          <a:xfrm>
            <a:off x="257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0" name="Shape 180"/>
          <p:cNvSpPr/>
          <p:nvPr/>
        </p:nvSpPr>
        <p:spPr>
          <a:xfrm>
            <a:off x="305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1" name="Shape 181"/>
          <p:cNvSpPr/>
          <p:nvPr/>
        </p:nvSpPr>
        <p:spPr>
          <a:xfrm>
            <a:off x="301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2" name="Shape 182"/>
          <p:cNvSpPr/>
          <p:nvPr/>
        </p:nvSpPr>
        <p:spPr>
          <a:xfrm>
            <a:off x="349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3" name="Shape 183"/>
          <p:cNvSpPr/>
          <p:nvPr/>
        </p:nvSpPr>
        <p:spPr>
          <a:xfrm>
            <a:off x="345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4" name="Shape 184"/>
          <p:cNvSpPr/>
          <p:nvPr/>
        </p:nvSpPr>
        <p:spPr>
          <a:xfrm>
            <a:off x="393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5" name="Shape 185"/>
          <p:cNvSpPr/>
          <p:nvPr/>
        </p:nvSpPr>
        <p:spPr>
          <a:xfrm>
            <a:off x="389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6" name="Shape 186"/>
          <p:cNvSpPr/>
          <p:nvPr/>
        </p:nvSpPr>
        <p:spPr>
          <a:xfrm>
            <a:off x="437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7" name="Shape 187"/>
          <p:cNvSpPr/>
          <p:nvPr/>
        </p:nvSpPr>
        <p:spPr>
          <a:xfrm>
            <a:off x="433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8" name="Shape 188"/>
          <p:cNvSpPr/>
          <p:nvPr/>
        </p:nvSpPr>
        <p:spPr>
          <a:xfrm>
            <a:off x="481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9" name="Shape 189"/>
          <p:cNvSpPr/>
          <p:nvPr/>
        </p:nvSpPr>
        <p:spPr>
          <a:xfrm>
            <a:off x="477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0" name="Shape 190"/>
          <p:cNvSpPr/>
          <p:nvPr/>
        </p:nvSpPr>
        <p:spPr>
          <a:xfrm>
            <a:off x="85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1" name="Shape 191"/>
          <p:cNvSpPr/>
          <p:nvPr/>
        </p:nvSpPr>
        <p:spPr>
          <a:xfrm>
            <a:off x="81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2" name="Shape 192"/>
          <p:cNvSpPr/>
          <p:nvPr/>
        </p:nvSpPr>
        <p:spPr>
          <a:xfrm>
            <a:off x="129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3" name="Shape 193"/>
          <p:cNvSpPr/>
          <p:nvPr/>
        </p:nvSpPr>
        <p:spPr>
          <a:xfrm>
            <a:off x="125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4" name="Shape 194"/>
          <p:cNvSpPr/>
          <p:nvPr/>
        </p:nvSpPr>
        <p:spPr>
          <a:xfrm>
            <a:off x="173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5" name="Shape 195"/>
          <p:cNvSpPr/>
          <p:nvPr/>
        </p:nvSpPr>
        <p:spPr>
          <a:xfrm>
            <a:off x="169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6" name="Shape 196"/>
          <p:cNvSpPr/>
          <p:nvPr/>
        </p:nvSpPr>
        <p:spPr>
          <a:xfrm>
            <a:off x="217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7" name="Shape 197"/>
          <p:cNvSpPr/>
          <p:nvPr/>
        </p:nvSpPr>
        <p:spPr>
          <a:xfrm>
            <a:off x="213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8" name="Shape 198"/>
          <p:cNvSpPr/>
          <p:nvPr/>
        </p:nvSpPr>
        <p:spPr>
          <a:xfrm>
            <a:off x="261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9" name="Shape 199"/>
          <p:cNvSpPr/>
          <p:nvPr/>
        </p:nvSpPr>
        <p:spPr>
          <a:xfrm>
            <a:off x="257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0" name="Shape 200"/>
          <p:cNvSpPr/>
          <p:nvPr/>
        </p:nvSpPr>
        <p:spPr>
          <a:xfrm>
            <a:off x="305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1" name="Shape 201"/>
          <p:cNvSpPr/>
          <p:nvPr/>
        </p:nvSpPr>
        <p:spPr>
          <a:xfrm>
            <a:off x="301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2" name="Shape 202"/>
          <p:cNvSpPr/>
          <p:nvPr/>
        </p:nvSpPr>
        <p:spPr>
          <a:xfrm>
            <a:off x="349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345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4" name="Shape 204"/>
          <p:cNvSpPr/>
          <p:nvPr/>
        </p:nvSpPr>
        <p:spPr>
          <a:xfrm>
            <a:off x="393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389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6" name="Shape 206"/>
          <p:cNvSpPr/>
          <p:nvPr/>
        </p:nvSpPr>
        <p:spPr>
          <a:xfrm>
            <a:off x="437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7" name="Shape 207"/>
          <p:cNvSpPr/>
          <p:nvPr/>
        </p:nvSpPr>
        <p:spPr>
          <a:xfrm>
            <a:off x="433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8" name="Shape 208"/>
          <p:cNvSpPr/>
          <p:nvPr/>
        </p:nvSpPr>
        <p:spPr>
          <a:xfrm>
            <a:off x="481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9" name="Shape 209"/>
          <p:cNvSpPr/>
          <p:nvPr/>
        </p:nvSpPr>
        <p:spPr>
          <a:xfrm>
            <a:off x="477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0" name="Shape 210"/>
          <p:cNvSpPr/>
          <p:nvPr/>
        </p:nvSpPr>
        <p:spPr>
          <a:xfrm>
            <a:off x="5700000" y="2350000"/>
            <a:ext cx="5800000" cy="12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b" lIns="91440" tIns="45720" rIns="91440" bIns="45720">
            <a:normAutofit/>
          </a:bodyPr>
          <a:lstStyle/>
          <a:p>
            <a:pPr algn="l" marL="0" marR="0" indent="0"/>
            <a:r>
              <a:rPr lang="fr-FR" sz="7200" dirty="0">
                <a:solidFill>
                  <a:srgbClr val="245B78"/>
                </a:solidFill>
                <a:latin typeface="+mj-lt"/>
              </a:rPr>
              <a:t>78 %</a:t>
            </a:r>
          </a:p>
        </p:txBody>
      </p:sp>
      <p:sp>
        <p:nvSpPr>
          <p:cNvPr id="211" name="Shape 211"/>
          <p:cNvSpPr/>
          <p:nvPr/>
        </p:nvSpPr>
        <p:spPr>
          <a:xfrm>
            <a:off x="5700000" y="3650000"/>
            <a:ext cx="5800000" cy="11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des utilisateurs d’IA apportent leurs propres outils d’IA au travail (Microsoft et LinkedIn, 2024).</a:t>
            </a:r>
          </a:p>
        </p:txBody>
      </p:sp>
      <p:sp>
        <p:nvSpPr>
          <p:cNvPr id="212" name="Shape 212"/>
          <p:cNvSpPr/>
          <p:nvPr/>
        </p:nvSpPr>
        <p:spPr>
          <a:xfrm>
            <a:off x="5847000" y="4983600"/>
            <a:ext cx="126000" cy="126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13" name="Shape 213"/>
          <p:cNvSpPr/>
          <p:nvPr/>
        </p:nvSpPr>
        <p:spPr>
          <a:xfrm>
            <a:off x="5805000" y="5130600"/>
            <a:ext cx="210000" cy="168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14" name="Shape 214"/>
          <p:cNvSpPr/>
          <p:nvPr/>
        </p:nvSpPr>
        <p:spPr>
          <a:xfrm>
            <a:off x="6180000" y="4950000"/>
            <a:ext cx="532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66747D"/>
                </a:solidFill>
                <a:latin typeface="+mn-lt"/>
              </a:rPr>
              <a:t>= 1 %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Et souvent avec un compte personnel</a:t>
            </a:r>
          </a:p>
        </p:txBody>
      </p:sp>
      <p:sp>
        <p:nvSpPr>
          <p:cNvPr id="10" name="Shape 10"/>
          <p:cNvSpPr/>
          <p:nvPr/>
        </p:nvSpPr>
        <p:spPr>
          <a:xfrm>
            <a:off x="85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81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129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125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173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169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217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213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261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9" name="Shape 19"/>
          <p:cNvSpPr/>
          <p:nvPr/>
        </p:nvSpPr>
        <p:spPr>
          <a:xfrm>
            <a:off x="257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0" name="Shape 20"/>
          <p:cNvSpPr/>
          <p:nvPr/>
        </p:nvSpPr>
        <p:spPr>
          <a:xfrm>
            <a:off x="305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1" name="Shape 21"/>
          <p:cNvSpPr/>
          <p:nvPr/>
        </p:nvSpPr>
        <p:spPr>
          <a:xfrm>
            <a:off x="301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349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45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393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389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437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7" name="Shape 27"/>
          <p:cNvSpPr/>
          <p:nvPr/>
        </p:nvSpPr>
        <p:spPr>
          <a:xfrm>
            <a:off x="433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8" name="Shape 28"/>
          <p:cNvSpPr/>
          <p:nvPr/>
        </p:nvSpPr>
        <p:spPr>
          <a:xfrm>
            <a:off x="481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477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0" name="Shape 30"/>
          <p:cNvSpPr/>
          <p:nvPr/>
        </p:nvSpPr>
        <p:spPr>
          <a:xfrm>
            <a:off x="85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1" name="Shape 31"/>
          <p:cNvSpPr/>
          <p:nvPr/>
        </p:nvSpPr>
        <p:spPr>
          <a:xfrm>
            <a:off x="81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129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>
            <a:off x="125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4" name="Shape 34"/>
          <p:cNvSpPr/>
          <p:nvPr/>
        </p:nvSpPr>
        <p:spPr>
          <a:xfrm>
            <a:off x="173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5" name="Shape 35"/>
          <p:cNvSpPr/>
          <p:nvPr/>
        </p:nvSpPr>
        <p:spPr>
          <a:xfrm>
            <a:off x="169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6" name="Shape 36"/>
          <p:cNvSpPr/>
          <p:nvPr/>
        </p:nvSpPr>
        <p:spPr>
          <a:xfrm>
            <a:off x="217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7" name="Shape 37"/>
          <p:cNvSpPr/>
          <p:nvPr/>
        </p:nvSpPr>
        <p:spPr>
          <a:xfrm>
            <a:off x="213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8" name="Shape 38"/>
          <p:cNvSpPr/>
          <p:nvPr/>
        </p:nvSpPr>
        <p:spPr>
          <a:xfrm>
            <a:off x="261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9" name="Shape 39"/>
          <p:cNvSpPr/>
          <p:nvPr/>
        </p:nvSpPr>
        <p:spPr>
          <a:xfrm>
            <a:off x="257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0" name="Shape 40"/>
          <p:cNvSpPr/>
          <p:nvPr/>
        </p:nvSpPr>
        <p:spPr>
          <a:xfrm>
            <a:off x="305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1" name="Shape 41"/>
          <p:cNvSpPr/>
          <p:nvPr/>
        </p:nvSpPr>
        <p:spPr>
          <a:xfrm>
            <a:off x="301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2" name="Shape 42"/>
          <p:cNvSpPr/>
          <p:nvPr/>
        </p:nvSpPr>
        <p:spPr>
          <a:xfrm>
            <a:off x="349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3" name="Shape 43"/>
          <p:cNvSpPr/>
          <p:nvPr/>
        </p:nvSpPr>
        <p:spPr>
          <a:xfrm>
            <a:off x="345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4" name="Shape 44"/>
          <p:cNvSpPr/>
          <p:nvPr/>
        </p:nvSpPr>
        <p:spPr>
          <a:xfrm>
            <a:off x="393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5" name="Shape 45"/>
          <p:cNvSpPr/>
          <p:nvPr/>
        </p:nvSpPr>
        <p:spPr>
          <a:xfrm>
            <a:off x="389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6" name="Shape 46"/>
          <p:cNvSpPr/>
          <p:nvPr/>
        </p:nvSpPr>
        <p:spPr>
          <a:xfrm>
            <a:off x="437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7" name="Shape 47"/>
          <p:cNvSpPr/>
          <p:nvPr/>
        </p:nvSpPr>
        <p:spPr>
          <a:xfrm>
            <a:off x="433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8" name="Shape 48"/>
          <p:cNvSpPr/>
          <p:nvPr/>
        </p:nvSpPr>
        <p:spPr>
          <a:xfrm>
            <a:off x="481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9" name="Shape 49"/>
          <p:cNvSpPr/>
          <p:nvPr/>
        </p:nvSpPr>
        <p:spPr>
          <a:xfrm>
            <a:off x="477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0" name="Shape 50"/>
          <p:cNvSpPr/>
          <p:nvPr/>
        </p:nvSpPr>
        <p:spPr>
          <a:xfrm>
            <a:off x="85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1" name="Shape 51"/>
          <p:cNvSpPr/>
          <p:nvPr/>
        </p:nvSpPr>
        <p:spPr>
          <a:xfrm>
            <a:off x="81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2" name="Shape 52"/>
          <p:cNvSpPr/>
          <p:nvPr/>
        </p:nvSpPr>
        <p:spPr>
          <a:xfrm>
            <a:off x="129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3" name="Shape 53"/>
          <p:cNvSpPr/>
          <p:nvPr/>
        </p:nvSpPr>
        <p:spPr>
          <a:xfrm>
            <a:off x="125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4" name="Shape 54"/>
          <p:cNvSpPr/>
          <p:nvPr/>
        </p:nvSpPr>
        <p:spPr>
          <a:xfrm>
            <a:off x="173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5" name="Shape 55"/>
          <p:cNvSpPr/>
          <p:nvPr/>
        </p:nvSpPr>
        <p:spPr>
          <a:xfrm>
            <a:off x="169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6" name="Shape 56"/>
          <p:cNvSpPr/>
          <p:nvPr/>
        </p:nvSpPr>
        <p:spPr>
          <a:xfrm>
            <a:off x="217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7" name="Shape 57"/>
          <p:cNvSpPr/>
          <p:nvPr/>
        </p:nvSpPr>
        <p:spPr>
          <a:xfrm>
            <a:off x="213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8" name="Shape 58"/>
          <p:cNvSpPr/>
          <p:nvPr/>
        </p:nvSpPr>
        <p:spPr>
          <a:xfrm>
            <a:off x="261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57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0" name="Shape 60"/>
          <p:cNvSpPr/>
          <p:nvPr/>
        </p:nvSpPr>
        <p:spPr>
          <a:xfrm>
            <a:off x="305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1" name="Shape 61"/>
          <p:cNvSpPr/>
          <p:nvPr/>
        </p:nvSpPr>
        <p:spPr>
          <a:xfrm>
            <a:off x="301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2" name="Shape 62"/>
          <p:cNvSpPr/>
          <p:nvPr/>
        </p:nvSpPr>
        <p:spPr>
          <a:xfrm>
            <a:off x="349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3" name="Shape 63"/>
          <p:cNvSpPr/>
          <p:nvPr/>
        </p:nvSpPr>
        <p:spPr>
          <a:xfrm>
            <a:off x="345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4" name="Shape 64"/>
          <p:cNvSpPr/>
          <p:nvPr/>
        </p:nvSpPr>
        <p:spPr>
          <a:xfrm>
            <a:off x="393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5" name="Shape 65"/>
          <p:cNvSpPr/>
          <p:nvPr/>
        </p:nvSpPr>
        <p:spPr>
          <a:xfrm>
            <a:off x="389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6" name="Shape 66"/>
          <p:cNvSpPr/>
          <p:nvPr/>
        </p:nvSpPr>
        <p:spPr>
          <a:xfrm>
            <a:off x="437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7" name="Shape 67"/>
          <p:cNvSpPr/>
          <p:nvPr/>
        </p:nvSpPr>
        <p:spPr>
          <a:xfrm>
            <a:off x="433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8" name="Shape 68"/>
          <p:cNvSpPr/>
          <p:nvPr/>
        </p:nvSpPr>
        <p:spPr>
          <a:xfrm>
            <a:off x="481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9" name="Shape 69"/>
          <p:cNvSpPr/>
          <p:nvPr/>
        </p:nvSpPr>
        <p:spPr>
          <a:xfrm>
            <a:off x="477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0" name="Shape 70"/>
          <p:cNvSpPr/>
          <p:nvPr/>
        </p:nvSpPr>
        <p:spPr>
          <a:xfrm>
            <a:off x="85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1" name="Shape 71"/>
          <p:cNvSpPr/>
          <p:nvPr/>
        </p:nvSpPr>
        <p:spPr>
          <a:xfrm>
            <a:off x="81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2" name="Shape 72"/>
          <p:cNvSpPr/>
          <p:nvPr/>
        </p:nvSpPr>
        <p:spPr>
          <a:xfrm>
            <a:off x="129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3" name="Shape 73"/>
          <p:cNvSpPr/>
          <p:nvPr/>
        </p:nvSpPr>
        <p:spPr>
          <a:xfrm>
            <a:off x="125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4" name="Shape 74"/>
          <p:cNvSpPr/>
          <p:nvPr/>
        </p:nvSpPr>
        <p:spPr>
          <a:xfrm>
            <a:off x="173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5" name="Shape 75"/>
          <p:cNvSpPr/>
          <p:nvPr/>
        </p:nvSpPr>
        <p:spPr>
          <a:xfrm>
            <a:off x="169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6" name="Shape 76"/>
          <p:cNvSpPr/>
          <p:nvPr/>
        </p:nvSpPr>
        <p:spPr>
          <a:xfrm>
            <a:off x="217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7" name="Shape 77"/>
          <p:cNvSpPr/>
          <p:nvPr/>
        </p:nvSpPr>
        <p:spPr>
          <a:xfrm>
            <a:off x="213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8" name="Shape 78"/>
          <p:cNvSpPr/>
          <p:nvPr/>
        </p:nvSpPr>
        <p:spPr>
          <a:xfrm>
            <a:off x="261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9" name="Shape 79"/>
          <p:cNvSpPr/>
          <p:nvPr/>
        </p:nvSpPr>
        <p:spPr>
          <a:xfrm>
            <a:off x="257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0" name="Shape 80"/>
          <p:cNvSpPr/>
          <p:nvPr/>
        </p:nvSpPr>
        <p:spPr>
          <a:xfrm>
            <a:off x="305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1" name="Shape 81"/>
          <p:cNvSpPr/>
          <p:nvPr/>
        </p:nvSpPr>
        <p:spPr>
          <a:xfrm>
            <a:off x="301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2" name="Shape 82"/>
          <p:cNvSpPr/>
          <p:nvPr/>
        </p:nvSpPr>
        <p:spPr>
          <a:xfrm>
            <a:off x="349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3" name="Shape 83"/>
          <p:cNvSpPr/>
          <p:nvPr/>
        </p:nvSpPr>
        <p:spPr>
          <a:xfrm>
            <a:off x="345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4" name="Shape 84"/>
          <p:cNvSpPr/>
          <p:nvPr/>
        </p:nvSpPr>
        <p:spPr>
          <a:xfrm>
            <a:off x="393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5" name="Shape 85"/>
          <p:cNvSpPr/>
          <p:nvPr/>
        </p:nvSpPr>
        <p:spPr>
          <a:xfrm>
            <a:off x="389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6" name="Shape 86"/>
          <p:cNvSpPr/>
          <p:nvPr/>
        </p:nvSpPr>
        <p:spPr>
          <a:xfrm>
            <a:off x="437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7" name="Shape 87"/>
          <p:cNvSpPr/>
          <p:nvPr/>
        </p:nvSpPr>
        <p:spPr>
          <a:xfrm>
            <a:off x="433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8" name="Shape 88"/>
          <p:cNvSpPr/>
          <p:nvPr/>
        </p:nvSpPr>
        <p:spPr>
          <a:xfrm>
            <a:off x="481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9" name="Shape 89"/>
          <p:cNvSpPr/>
          <p:nvPr/>
        </p:nvSpPr>
        <p:spPr>
          <a:xfrm>
            <a:off x="477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0" name="Shape 90"/>
          <p:cNvSpPr/>
          <p:nvPr/>
        </p:nvSpPr>
        <p:spPr>
          <a:xfrm>
            <a:off x="85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1" name="Shape 91"/>
          <p:cNvSpPr/>
          <p:nvPr/>
        </p:nvSpPr>
        <p:spPr>
          <a:xfrm>
            <a:off x="81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2" name="Shape 92"/>
          <p:cNvSpPr/>
          <p:nvPr/>
        </p:nvSpPr>
        <p:spPr>
          <a:xfrm>
            <a:off x="129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3" name="Shape 93"/>
          <p:cNvSpPr/>
          <p:nvPr/>
        </p:nvSpPr>
        <p:spPr>
          <a:xfrm>
            <a:off x="125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4" name="Shape 94"/>
          <p:cNvSpPr/>
          <p:nvPr/>
        </p:nvSpPr>
        <p:spPr>
          <a:xfrm>
            <a:off x="173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5" name="Shape 95"/>
          <p:cNvSpPr/>
          <p:nvPr/>
        </p:nvSpPr>
        <p:spPr>
          <a:xfrm>
            <a:off x="169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6" name="Shape 96"/>
          <p:cNvSpPr/>
          <p:nvPr/>
        </p:nvSpPr>
        <p:spPr>
          <a:xfrm>
            <a:off x="217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7" name="Shape 97"/>
          <p:cNvSpPr/>
          <p:nvPr/>
        </p:nvSpPr>
        <p:spPr>
          <a:xfrm>
            <a:off x="213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8" name="Shape 98"/>
          <p:cNvSpPr/>
          <p:nvPr/>
        </p:nvSpPr>
        <p:spPr>
          <a:xfrm>
            <a:off x="261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9" name="Shape 99"/>
          <p:cNvSpPr/>
          <p:nvPr/>
        </p:nvSpPr>
        <p:spPr>
          <a:xfrm>
            <a:off x="257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0" name="Shape 100"/>
          <p:cNvSpPr/>
          <p:nvPr/>
        </p:nvSpPr>
        <p:spPr>
          <a:xfrm>
            <a:off x="305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1" name="Shape 101"/>
          <p:cNvSpPr/>
          <p:nvPr/>
        </p:nvSpPr>
        <p:spPr>
          <a:xfrm>
            <a:off x="301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2" name="Shape 102"/>
          <p:cNvSpPr/>
          <p:nvPr/>
        </p:nvSpPr>
        <p:spPr>
          <a:xfrm>
            <a:off x="349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3" name="Shape 103"/>
          <p:cNvSpPr/>
          <p:nvPr/>
        </p:nvSpPr>
        <p:spPr>
          <a:xfrm>
            <a:off x="345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4" name="Shape 104"/>
          <p:cNvSpPr/>
          <p:nvPr/>
        </p:nvSpPr>
        <p:spPr>
          <a:xfrm>
            <a:off x="393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5" name="Shape 105"/>
          <p:cNvSpPr/>
          <p:nvPr/>
        </p:nvSpPr>
        <p:spPr>
          <a:xfrm>
            <a:off x="389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6" name="Shape 106"/>
          <p:cNvSpPr/>
          <p:nvPr/>
        </p:nvSpPr>
        <p:spPr>
          <a:xfrm>
            <a:off x="437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7" name="Shape 107"/>
          <p:cNvSpPr/>
          <p:nvPr/>
        </p:nvSpPr>
        <p:spPr>
          <a:xfrm>
            <a:off x="433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8" name="Shape 108"/>
          <p:cNvSpPr/>
          <p:nvPr/>
        </p:nvSpPr>
        <p:spPr>
          <a:xfrm>
            <a:off x="481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9" name="Shape 109"/>
          <p:cNvSpPr/>
          <p:nvPr/>
        </p:nvSpPr>
        <p:spPr>
          <a:xfrm>
            <a:off x="477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0" name="Shape 110"/>
          <p:cNvSpPr/>
          <p:nvPr/>
        </p:nvSpPr>
        <p:spPr>
          <a:xfrm>
            <a:off x="85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1" name="Shape 111"/>
          <p:cNvSpPr/>
          <p:nvPr/>
        </p:nvSpPr>
        <p:spPr>
          <a:xfrm>
            <a:off x="81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2" name="Shape 112"/>
          <p:cNvSpPr/>
          <p:nvPr/>
        </p:nvSpPr>
        <p:spPr>
          <a:xfrm>
            <a:off x="129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3" name="Shape 113"/>
          <p:cNvSpPr/>
          <p:nvPr/>
        </p:nvSpPr>
        <p:spPr>
          <a:xfrm>
            <a:off x="125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4" name="Shape 114"/>
          <p:cNvSpPr/>
          <p:nvPr/>
        </p:nvSpPr>
        <p:spPr>
          <a:xfrm>
            <a:off x="173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5" name="Shape 115"/>
          <p:cNvSpPr/>
          <p:nvPr/>
        </p:nvSpPr>
        <p:spPr>
          <a:xfrm>
            <a:off x="169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6" name="Shape 116"/>
          <p:cNvSpPr/>
          <p:nvPr/>
        </p:nvSpPr>
        <p:spPr>
          <a:xfrm>
            <a:off x="217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213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8" name="Shape 118"/>
          <p:cNvSpPr/>
          <p:nvPr/>
        </p:nvSpPr>
        <p:spPr>
          <a:xfrm>
            <a:off x="261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9" name="Shape 119"/>
          <p:cNvSpPr/>
          <p:nvPr/>
        </p:nvSpPr>
        <p:spPr>
          <a:xfrm>
            <a:off x="257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0" name="Shape 120"/>
          <p:cNvSpPr/>
          <p:nvPr/>
        </p:nvSpPr>
        <p:spPr>
          <a:xfrm>
            <a:off x="305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1" name="Shape 121"/>
          <p:cNvSpPr/>
          <p:nvPr/>
        </p:nvSpPr>
        <p:spPr>
          <a:xfrm>
            <a:off x="301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2" name="Shape 122"/>
          <p:cNvSpPr/>
          <p:nvPr/>
        </p:nvSpPr>
        <p:spPr>
          <a:xfrm>
            <a:off x="349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345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4" name="Shape 124"/>
          <p:cNvSpPr/>
          <p:nvPr/>
        </p:nvSpPr>
        <p:spPr>
          <a:xfrm>
            <a:off x="393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5" name="Shape 125"/>
          <p:cNvSpPr/>
          <p:nvPr/>
        </p:nvSpPr>
        <p:spPr>
          <a:xfrm>
            <a:off x="389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6" name="Shape 126"/>
          <p:cNvSpPr/>
          <p:nvPr/>
        </p:nvSpPr>
        <p:spPr>
          <a:xfrm>
            <a:off x="437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7" name="Shape 127"/>
          <p:cNvSpPr/>
          <p:nvPr/>
        </p:nvSpPr>
        <p:spPr>
          <a:xfrm>
            <a:off x="433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8" name="Shape 128"/>
          <p:cNvSpPr/>
          <p:nvPr/>
        </p:nvSpPr>
        <p:spPr>
          <a:xfrm>
            <a:off x="481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477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0" name="Shape 130"/>
          <p:cNvSpPr/>
          <p:nvPr/>
        </p:nvSpPr>
        <p:spPr>
          <a:xfrm>
            <a:off x="85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1" name="Shape 131"/>
          <p:cNvSpPr/>
          <p:nvPr/>
        </p:nvSpPr>
        <p:spPr>
          <a:xfrm>
            <a:off x="81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2" name="Shape 132"/>
          <p:cNvSpPr/>
          <p:nvPr/>
        </p:nvSpPr>
        <p:spPr>
          <a:xfrm>
            <a:off x="129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3" name="Shape 133"/>
          <p:cNvSpPr/>
          <p:nvPr/>
        </p:nvSpPr>
        <p:spPr>
          <a:xfrm>
            <a:off x="125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4" name="Shape 134"/>
          <p:cNvSpPr/>
          <p:nvPr/>
        </p:nvSpPr>
        <p:spPr>
          <a:xfrm>
            <a:off x="173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5" name="Shape 135"/>
          <p:cNvSpPr/>
          <p:nvPr/>
        </p:nvSpPr>
        <p:spPr>
          <a:xfrm>
            <a:off x="169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6" name="Shape 136"/>
          <p:cNvSpPr/>
          <p:nvPr/>
        </p:nvSpPr>
        <p:spPr>
          <a:xfrm>
            <a:off x="217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7" name="Shape 137"/>
          <p:cNvSpPr/>
          <p:nvPr/>
        </p:nvSpPr>
        <p:spPr>
          <a:xfrm>
            <a:off x="213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8" name="Shape 138"/>
          <p:cNvSpPr/>
          <p:nvPr/>
        </p:nvSpPr>
        <p:spPr>
          <a:xfrm>
            <a:off x="261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9" name="Shape 139"/>
          <p:cNvSpPr/>
          <p:nvPr/>
        </p:nvSpPr>
        <p:spPr>
          <a:xfrm>
            <a:off x="257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0" name="Shape 140"/>
          <p:cNvSpPr/>
          <p:nvPr/>
        </p:nvSpPr>
        <p:spPr>
          <a:xfrm>
            <a:off x="305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1" name="Shape 141"/>
          <p:cNvSpPr/>
          <p:nvPr/>
        </p:nvSpPr>
        <p:spPr>
          <a:xfrm>
            <a:off x="301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2" name="Shape 142"/>
          <p:cNvSpPr/>
          <p:nvPr/>
        </p:nvSpPr>
        <p:spPr>
          <a:xfrm>
            <a:off x="349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3" name="Shape 143"/>
          <p:cNvSpPr/>
          <p:nvPr/>
        </p:nvSpPr>
        <p:spPr>
          <a:xfrm>
            <a:off x="345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4" name="Shape 144"/>
          <p:cNvSpPr/>
          <p:nvPr/>
        </p:nvSpPr>
        <p:spPr>
          <a:xfrm>
            <a:off x="393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389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6" name="Shape 146"/>
          <p:cNvSpPr/>
          <p:nvPr/>
        </p:nvSpPr>
        <p:spPr>
          <a:xfrm>
            <a:off x="437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7" name="Shape 147"/>
          <p:cNvSpPr/>
          <p:nvPr/>
        </p:nvSpPr>
        <p:spPr>
          <a:xfrm>
            <a:off x="433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8" name="Shape 148"/>
          <p:cNvSpPr/>
          <p:nvPr/>
        </p:nvSpPr>
        <p:spPr>
          <a:xfrm>
            <a:off x="481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9" name="Shape 149"/>
          <p:cNvSpPr/>
          <p:nvPr/>
        </p:nvSpPr>
        <p:spPr>
          <a:xfrm>
            <a:off x="477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0" name="Shape 150"/>
          <p:cNvSpPr/>
          <p:nvPr/>
        </p:nvSpPr>
        <p:spPr>
          <a:xfrm>
            <a:off x="85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1" name="Shape 151"/>
          <p:cNvSpPr/>
          <p:nvPr/>
        </p:nvSpPr>
        <p:spPr>
          <a:xfrm>
            <a:off x="81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2" name="Shape 152"/>
          <p:cNvSpPr/>
          <p:nvPr/>
        </p:nvSpPr>
        <p:spPr>
          <a:xfrm>
            <a:off x="129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125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4" name="Shape 154"/>
          <p:cNvSpPr/>
          <p:nvPr/>
        </p:nvSpPr>
        <p:spPr>
          <a:xfrm>
            <a:off x="173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55" name="Shape 155"/>
          <p:cNvSpPr/>
          <p:nvPr/>
        </p:nvSpPr>
        <p:spPr>
          <a:xfrm>
            <a:off x="169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6" name="Shape 156"/>
          <p:cNvSpPr/>
          <p:nvPr/>
        </p:nvSpPr>
        <p:spPr>
          <a:xfrm>
            <a:off x="217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57" name="Shape 157"/>
          <p:cNvSpPr/>
          <p:nvPr/>
        </p:nvSpPr>
        <p:spPr>
          <a:xfrm>
            <a:off x="213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8" name="Shape 158"/>
          <p:cNvSpPr/>
          <p:nvPr/>
        </p:nvSpPr>
        <p:spPr>
          <a:xfrm>
            <a:off x="261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59" name="Shape 159"/>
          <p:cNvSpPr/>
          <p:nvPr/>
        </p:nvSpPr>
        <p:spPr>
          <a:xfrm>
            <a:off x="257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0" name="Shape 160"/>
          <p:cNvSpPr/>
          <p:nvPr/>
        </p:nvSpPr>
        <p:spPr>
          <a:xfrm>
            <a:off x="305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1" name="Shape 161"/>
          <p:cNvSpPr/>
          <p:nvPr/>
        </p:nvSpPr>
        <p:spPr>
          <a:xfrm>
            <a:off x="301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2" name="Shape 162"/>
          <p:cNvSpPr/>
          <p:nvPr/>
        </p:nvSpPr>
        <p:spPr>
          <a:xfrm>
            <a:off x="349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3" name="Shape 163"/>
          <p:cNvSpPr/>
          <p:nvPr/>
        </p:nvSpPr>
        <p:spPr>
          <a:xfrm>
            <a:off x="345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4" name="Shape 164"/>
          <p:cNvSpPr/>
          <p:nvPr/>
        </p:nvSpPr>
        <p:spPr>
          <a:xfrm>
            <a:off x="393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5" name="Shape 165"/>
          <p:cNvSpPr/>
          <p:nvPr/>
        </p:nvSpPr>
        <p:spPr>
          <a:xfrm>
            <a:off x="389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6" name="Shape 166"/>
          <p:cNvSpPr/>
          <p:nvPr/>
        </p:nvSpPr>
        <p:spPr>
          <a:xfrm>
            <a:off x="437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433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8" name="Shape 168"/>
          <p:cNvSpPr/>
          <p:nvPr/>
        </p:nvSpPr>
        <p:spPr>
          <a:xfrm>
            <a:off x="481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9" name="Shape 169"/>
          <p:cNvSpPr/>
          <p:nvPr/>
        </p:nvSpPr>
        <p:spPr>
          <a:xfrm>
            <a:off x="477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0" name="Shape 170"/>
          <p:cNvSpPr/>
          <p:nvPr/>
        </p:nvSpPr>
        <p:spPr>
          <a:xfrm>
            <a:off x="85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1" name="Shape 171"/>
          <p:cNvSpPr/>
          <p:nvPr/>
        </p:nvSpPr>
        <p:spPr>
          <a:xfrm>
            <a:off x="81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2" name="Shape 172"/>
          <p:cNvSpPr/>
          <p:nvPr/>
        </p:nvSpPr>
        <p:spPr>
          <a:xfrm>
            <a:off x="129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3" name="Shape 173"/>
          <p:cNvSpPr/>
          <p:nvPr/>
        </p:nvSpPr>
        <p:spPr>
          <a:xfrm>
            <a:off x="125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4" name="Shape 174"/>
          <p:cNvSpPr/>
          <p:nvPr/>
        </p:nvSpPr>
        <p:spPr>
          <a:xfrm>
            <a:off x="173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5" name="Shape 175"/>
          <p:cNvSpPr/>
          <p:nvPr/>
        </p:nvSpPr>
        <p:spPr>
          <a:xfrm>
            <a:off x="169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6" name="Shape 176"/>
          <p:cNvSpPr/>
          <p:nvPr/>
        </p:nvSpPr>
        <p:spPr>
          <a:xfrm>
            <a:off x="217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213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8" name="Shape 178"/>
          <p:cNvSpPr/>
          <p:nvPr/>
        </p:nvSpPr>
        <p:spPr>
          <a:xfrm>
            <a:off x="261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9" name="Shape 179"/>
          <p:cNvSpPr/>
          <p:nvPr/>
        </p:nvSpPr>
        <p:spPr>
          <a:xfrm>
            <a:off x="257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0" name="Shape 180"/>
          <p:cNvSpPr/>
          <p:nvPr/>
        </p:nvSpPr>
        <p:spPr>
          <a:xfrm>
            <a:off x="305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1" name="Shape 181"/>
          <p:cNvSpPr/>
          <p:nvPr/>
        </p:nvSpPr>
        <p:spPr>
          <a:xfrm>
            <a:off x="301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2" name="Shape 182"/>
          <p:cNvSpPr/>
          <p:nvPr/>
        </p:nvSpPr>
        <p:spPr>
          <a:xfrm>
            <a:off x="349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3" name="Shape 183"/>
          <p:cNvSpPr/>
          <p:nvPr/>
        </p:nvSpPr>
        <p:spPr>
          <a:xfrm>
            <a:off x="345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4" name="Shape 184"/>
          <p:cNvSpPr/>
          <p:nvPr/>
        </p:nvSpPr>
        <p:spPr>
          <a:xfrm>
            <a:off x="393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5" name="Shape 185"/>
          <p:cNvSpPr/>
          <p:nvPr/>
        </p:nvSpPr>
        <p:spPr>
          <a:xfrm>
            <a:off x="389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6" name="Shape 186"/>
          <p:cNvSpPr/>
          <p:nvPr/>
        </p:nvSpPr>
        <p:spPr>
          <a:xfrm>
            <a:off x="437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7" name="Shape 187"/>
          <p:cNvSpPr/>
          <p:nvPr/>
        </p:nvSpPr>
        <p:spPr>
          <a:xfrm>
            <a:off x="433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8" name="Shape 188"/>
          <p:cNvSpPr/>
          <p:nvPr/>
        </p:nvSpPr>
        <p:spPr>
          <a:xfrm>
            <a:off x="481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9" name="Shape 189"/>
          <p:cNvSpPr/>
          <p:nvPr/>
        </p:nvSpPr>
        <p:spPr>
          <a:xfrm>
            <a:off x="477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0" name="Shape 190"/>
          <p:cNvSpPr/>
          <p:nvPr/>
        </p:nvSpPr>
        <p:spPr>
          <a:xfrm>
            <a:off x="85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1" name="Shape 191"/>
          <p:cNvSpPr/>
          <p:nvPr/>
        </p:nvSpPr>
        <p:spPr>
          <a:xfrm>
            <a:off x="81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2" name="Shape 192"/>
          <p:cNvSpPr/>
          <p:nvPr/>
        </p:nvSpPr>
        <p:spPr>
          <a:xfrm>
            <a:off x="129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3" name="Shape 193"/>
          <p:cNvSpPr/>
          <p:nvPr/>
        </p:nvSpPr>
        <p:spPr>
          <a:xfrm>
            <a:off x="125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4" name="Shape 194"/>
          <p:cNvSpPr/>
          <p:nvPr/>
        </p:nvSpPr>
        <p:spPr>
          <a:xfrm>
            <a:off x="173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5" name="Shape 195"/>
          <p:cNvSpPr/>
          <p:nvPr/>
        </p:nvSpPr>
        <p:spPr>
          <a:xfrm>
            <a:off x="169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6" name="Shape 196"/>
          <p:cNvSpPr/>
          <p:nvPr/>
        </p:nvSpPr>
        <p:spPr>
          <a:xfrm>
            <a:off x="217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7" name="Shape 197"/>
          <p:cNvSpPr/>
          <p:nvPr/>
        </p:nvSpPr>
        <p:spPr>
          <a:xfrm>
            <a:off x="213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8" name="Shape 198"/>
          <p:cNvSpPr/>
          <p:nvPr/>
        </p:nvSpPr>
        <p:spPr>
          <a:xfrm>
            <a:off x="261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9" name="Shape 199"/>
          <p:cNvSpPr/>
          <p:nvPr/>
        </p:nvSpPr>
        <p:spPr>
          <a:xfrm>
            <a:off x="257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0" name="Shape 200"/>
          <p:cNvSpPr/>
          <p:nvPr/>
        </p:nvSpPr>
        <p:spPr>
          <a:xfrm>
            <a:off x="305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1" name="Shape 201"/>
          <p:cNvSpPr/>
          <p:nvPr/>
        </p:nvSpPr>
        <p:spPr>
          <a:xfrm>
            <a:off x="301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2" name="Shape 202"/>
          <p:cNvSpPr/>
          <p:nvPr/>
        </p:nvSpPr>
        <p:spPr>
          <a:xfrm>
            <a:off x="349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345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4" name="Shape 204"/>
          <p:cNvSpPr/>
          <p:nvPr/>
        </p:nvSpPr>
        <p:spPr>
          <a:xfrm>
            <a:off x="393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389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6" name="Shape 206"/>
          <p:cNvSpPr/>
          <p:nvPr/>
        </p:nvSpPr>
        <p:spPr>
          <a:xfrm>
            <a:off x="437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7" name="Shape 207"/>
          <p:cNvSpPr/>
          <p:nvPr/>
        </p:nvSpPr>
        <p:spPr>
          <a:xfrm>
            <a:off x="433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8" name="Shape 208"/>
          <p:cNvSpPr/>
          <p:nvPr/>
        </p:nvSpPr>
        <p:spPr>
          <a:xfrm>
            <a:off x="481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9" name="Shape 209"/>
          <p:cNvSpPr/>
          <p:nvPr/>
        </p:nvSpPr>
        <p:spPr>
          <a:xfrm>
            <a:off x="477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0" name="Shape 210"/>
          <p:cNvSpPr/>
          <p:nvPr/>
        </p:nvSpPr>
        <p:spPr>
          <a:xfrm>
            <a:off x="5700000" y="2350000"/>
            <a:ext cx="5800000" cy="12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b" lIns="91440" tIns="45720" rIns="91440" bIns="45720">
            <a:normAutofit/>
          </a:bodyPr>
          <a:lstStyle/>
          <a:p>
            <a:pPr algn="l" marL="0" marR="0" indent="0"/>
            <a:r>
              <a:rPr lang="fr-FR" sz="7200" dirty="0">
                <a:solidFill>
                  <a:srgbClr val="245B78"/>
                </a:solidFill>
                <a:latin typeface="+mj-lt"/>
              </a:rPr>
              <a:t>72 %</a:t>
            </a:r>
          </a:p>
        </p:txBody>
      </p:sp>
      <p:sp>
        <p:nvSpPr>
          <p:cNvPr id="211" name="Shape 211"/>
          <p:cNvSpPr/>
          <p:nvPr/>
        </p:nvSpPr>
        <p:spPr>
          <a:xfrm>
            <a:off x="5700000" y="3650000"/>
            <a:ext cx="5800000" cy="11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des salariés utilisant l’IA sur un poste de travail passent par un compte non professionnel (Verizon, 2025).</a:t>
            </a:r>
          </a:p>
        </p:txBody>
      </p:sp>
      <p:sp>
        <p:nvSpPr>
          <p:cNvPr id="212" name="Shape 212"/>
          <p:cNvSpPr/>
          <p:nvPr/>
        </p:nvSpPr>
        <p:spPr>
          <a:xfrm>
            <a:off x="5847000" y="4983600"/>
            <a:ext cx="126000" cy="126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13" name="Shape 213"/>
          <p:cNvSpPr/>
          <p:nvPr/>
        </p:nvSpPr>
        <p:spPr>
          <a:xfrm>
            <a:off x="5805000" y="5130600"/>
            <a:ext cx="210000" cy="168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14" name="Shape 214"/>
          <p:cNvSpPr/>
          <p:nvPr/>
        </p:nvSpPr>
        <p:spPr>
          <a:xfrm>
            <a:off x="6180000" y="4950000"/>
            <a:ext cx="532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66747D"/>
                </a:solidFill>
                <a:latin typeface="+mn-lt"/>
              </a:rPr>
              <a:t>= 1 %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Des données d’entreprise, des comptes personnels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000000"/>
            <a:ext cx="3373333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80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1260000" y="2000000"/>
            <a:ext cx="2753333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Hors de tout contrat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610000"/>
            <a:ext cx="3373333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34280" y="2710000"/>
            <a:ext cx="3104773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000" dirty="0">
                <a:solidFill>
                  <a:srgbClr val="243039"/>
                </a:solidFill>
                <a:latin typeface="+mn-lt"/>
              </a:rPr>
              <a:t>Aucun engagement ne lie le fournisseur à l’entreprise : les conditions sont celles que le salarié a acceptées, pour lui-même.</a:t>
            </a:r>
          </a:p>
        </p:txBody>
      </p:sp>
      <p:sp>
        <p:nvSpPr>
          <p:cNvPr id="15" name="Shape 15"/>
          <p:cNvSpPr/>
          <p:nvPr/>
        </p:nvSpPr>
        <p:spPr>
          <a:xfrm>
            <a:off x="4413333" y="2000000"/>
            <a:ext cx="3373333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4493333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973333" y="2000000"/>
            <a:ext cx="2753333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Hors de toute trace</a:t>
            </a:r>
          </a:p>
        </p:txBody>
      </p:sp>
      <p:sp>
        <p:nvSpPr>
          <p:cNvPr id="18" name="Shape 18"/>
          <p:cNvSpPr/>
          <p:nvPr/>
        </p:nvSpPr>
        <p:spPr>
          <a:xfrm>
            <a:off x="4413333" y="2610000"/>
            <a:ext cx="3373333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4547613" y="2710000"/>
            <a:ext cx="3104773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000" dirty="0">
                <a:solidFill>
                  <a:srgbClr val="243039"/>
                </a:solidFill>
                <a:latin typeface="+mn-lt"/>
              </a:rPr>
              <a:t>L’entreprise ne sait pas ce qui est parti, quand, ni vers quel service : elle ne peut ni en répondre, ni corriger.</a:t>
            </a:r>
          </a:p>
        </p:txBody>
      </p:sp>
      <p:sp>
        <p:nvSpPr>
          <p:cNvPr id="20" name="Shape 20"/>
          <p:cNvSpPr/>
          <p:nvPr/>
        </p:nvSpPr>
        <p:spPr>
          <a:xfrm>
            <a:off x="8126666" y="2000000"/>
            <a:ext cx="3373333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8206666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8686666" y="2000000"/>
            <a:ext cx="2753332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Hors de toute politique</a:t>
            </a:r>
          </a:p>
        </p:txBody>
      </p:sp>
      <p:sp>
        <p:nvSpPr>
          <p:cNvPr id="23" name="Shape 23"/>
          <p:cNvSpPr/>
          <p:nvPr/>
        </p:nvSpPr>
        <p:spPr>
          <a:xfrm>
            <a:off x="8126666" y="2610000"/>
            <a:ext cx="3373333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8260946" y="2710000"/>
            <a:ext cx="3104773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000" dirty="0">
                <a:solidFill>
                  <a:srgbClr val="243039"/>
                </a:solidFill>
                <a:latin typeface="+mn-lt"/>
              </a:rPr>
              <a:t>Quoi que dise la charte sur ce qui peut être partagé, elle n’est pas là au moment du copier-coller.</a:t>
            </a:r>
          </a:p>
        </p:txBody>
      </p:sp>
      <p:pic>
        <p:nvPicPr>
          <p:cNvPr id="35" name="handshake-243039-256.png" descr="contee:kee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00" y="2135600"/>
            <a:ext cx="268800" cy="268800"/>
          </a:xfrm>
          <a:prstGeom prst="rect">
            <a:avLst/>
          </a:prstGeom>
        </p:spPr>
      </p:pic>
      <p:pic>
        <p:nvPicPr>
          <p:cNvPr id="36" name="footprints-243039-256.png" descr="contee:kee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933" y="2135600"/>
            <a:ext cx="268800" cy="268800"/>
          </a:xfrm>
          <a:prstGeom prst="rect">
            <a:avLst/>
          </a:prstGeom>
        </p:spPr>
      </p:pic>
      <p:pic>
        <p:nvPicPr>
          <p:cNvPr id="37" name="scroll-243039-256.png" descr="contee:kee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2266" y="2135600"/>
            <a:ext cx="268800" cy="2688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fr-FR" sz="3400" b="0" i="0" dirty="0">
                <a:solidFill>
                  <a:srgbClr val="245B78"/>
                </a:solidFill>
                <a:latin typeface="+mj-lt"/>
              </a:rPr>
              <a:t>2 </a:t>
            </a:r>
            <a:r>
              <a:rPr lang="fr-FR" sz="3400" b="0" i="0" dirty="0">
                <a:solidFill>
                  <a:srgbClr val="245B78"/>
                </a:solidFill>
                <a:latin typeface="+mn-lt"/>
              </a:rPr>
              <a:t>·</a:t>
            </a:r>
            <a:r>
              <a:rPr lang="fr-FR" sz="3400" b="0" i="0" dirty="0">
                <a:solidFill>
                  <a:srgbClr val="245B78"/>
                </a:solidFill>
                <a:latin typeface="+mj-lt"/>
              </a:rPr>
              <a:t> Où vont les données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Ce que devient un texte collé : cinq étapes, chacune une question à part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337500"/>
            <a:ext cx="1920000" cy="735000"/>
          </a:xfrm>
          <a:prstGeom prst="roundRect">
            <a:avLst/>
          </a:prstGeom>
          <a:solidFill>
            <a:srgbClr val="EFF4F7"/>
          </a:solidFill>
          <a:ln w="28575">
            <a:solidFill>
              <a:srgbClr val="C9785B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Exposition</a:t>
            </a:r>
          </a:p>
        </p:txBody>
      </p:sp>
      <p:sp>
        <p:nvSpPr>
          <p:cNvPr id="12" name="Shape 12"/>
          <p:cNvSpPr/>
          <p:nvPr/>
        </p:nvSpPr>
        <p:spPr>
          <a:xfrm>
            <a:off x="292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292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Conservation</a:t>
            </a:r>
          </a:p>
        </p:txBody>
      </p:sp>
      <p:sp>
        <p:nvSpPr>
          <p:cNvPr id="14" name="Shape 14"/>
          <p:cNvSpPr/>
          <p:nvPr/>
        </p:nvSpPr>
        <p:spPr>
          <a:xfrm>
            <a:off x="514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514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Entraînement</a:t>
            </a:r>
          </a:p>
        </p:txBody>
      </p:sp>
      <p:sp>
        <p:nvSpPr>
          <p:cNvPr id="16" name="Shape 16"/>
          <p:cNvSpPr/>
          <p:nvPr/>
        </p:nvSpPr>
        <p:spPr>
          <a:xfrm>
            <a:off x="736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36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Mémorisation</a:t>
            </a:r>
          </a:p>
        </p:txBody>
      </p:sp>
      <p:sp>
        <p:nvSpPr>
          <p:cNvPr id="18" name="Shape 18"/>
          <p:cNvSpPr/>
          <p:nvPr/>
        </p:nvSpPr>
        <p:spPr>
          <a:xfrm>
            <a:off x="958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958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Restitution</a:t>
            </a:r>
          </a:p>
        </p:txBody>
      </p:sp>
      <p:sp>
        <p:nvSpPr>
          <p:cNvPr id="20" name="Shape 20"/>
          <p:cNvSpPr/>
          <p:nvPr/>
        </p:nvSpPr>
        <p:spPr>
          <a:xfrm>
            <a:off x="608560" y="4320000"/>
            <a:ext cx="10974880" cy="8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Compte gratuit ne veut pas dire entraînement automatique : tout dépend du service, de ses conditions et de ses réglages.
La CNIL recommande de désactiver la réutilisation des conversations.</a:t>
            </a:r>
          </a:p>
        </p:txBody>
      </p:sp>
      <p:cxnSp>
        <p:nvCxnSpPr>
          <p:cNvPr id="61" name="Connector 61"/>
          <p:cNvCxnSpPr>
</p:cNvCxnSpPr>
          <p:nvPr/>
        </p:nvCxnSpPr>
        <p:spPr>
          <a:xfrm>
            <a:off x="266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2" name="Connector 62"/>
          <p:cNvCxnSpPr>
</p:cNvCxnSpPr>
          <p:nvPr/>
        </p:nvCxnSpPr>
        <p:spPr>
          <a:xfrm>
            <a:off x="488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3" name="Connector 63"/>
          <p:cNvCxnSpPr>
</p:cNvCxnSpPr>
          <p:nvPr/>
        </p:nvCxnSpPr>
        <p:spPr>
          <a:xfrm>
            <a:off x="710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4" name="Connector 64"/>
          <p:cNvCxnSpPr>
</p:cNvCxnSpPr>
          <p:nvPr/>
        </p:nvCxnSpPr>
        <p:spPr>
          <a:xfrm>
            <a:off x="932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Ce qui part avec le texte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3320000"/>
            <a:ext cx="3360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Des personnes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3930000"/>
            <a:ext cx="3360000" cy="162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Clients, patients, candidats, collègues : un texte collé parle souvent de quelqu’un.</a:t>
            </a:r>
          </a:p>
        </p:txBody>
      </p:sp>
      <p:sp>
        <p:nvSpPr>
          <p:cNvPr id="12" name="Shape 12"/>
          <p:cNvSpPr/>
          <p:nvPr/>
        </p:nvSpPr>
        <p:spPr>
          <a:xfrm>
            <a:off x="4420000" y="3320000"/>
            <a:ext cx="3360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Des accès</a:t>
            </a:r>
          </a:p>
        </p:txBody>
      </p:sp>
      <p:sp>
        <p:nvSpPr>
          <p:cNvPr id="13" name="Shape 13"/>
          <p:cNvSpPr/>
          <p:nvPr/>
        </p:nvSpPr>
        <p:spPr>
          <a:xfrm>
            <a:off x="4420000" y="3930000"/>
            <a:ext cx="3360000" cy="162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Une clé d’API, un jeton, un mot de passe oubliés dans un extrait : qui les lit peut s’en servir.</a:t>
            </a:r>
          </a:p>
        </p:txBody>
      </p:sp>
      <p:sp>
        <p:nvSpPr>
          <p:cNvPr id="14" name="Shape 14"/>
          <p:cNvSpPr/>
          <p:nvPr/>
        </p:nvSpPr>
        <p:spPr>
          <a:xfrm>
            <a:off x="8140000" y="3320000"/>
            <a:ext cx="3360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Des engagements</a:t>
            </a:r>
          </a:p>
        </p:txBody>
      </p:sp>
      <p:sp>
        <p:nvSpPr>
          <p:cNvPr id="15" name="Shape 15"/>
          <p:cNvSpPr/>
          <p:nvPr/>
        </p:nvSpPr>
        <p:spPr>
          <a:xfrm>
            <a:off x="8140000" y="3930000"/>
            <a:ext cx="3360000" cy="162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Un appel d’offres, une proposition sous confidentialité : la confidentialité suit le document.</a:t>
            </a:r>
          </a:p>
        </p:txBody>
      </p:sp>
      <p:pic>
        <p:nvPicPr>
          <p:cNvPr id="26" name="23-la-donnee-personnelle-derriere-la-ligne.jpg" descr="contee:kee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666" y="1700000"/>
            <a:ext cx="2666666" cy="1500000"/>
          </a:xfrm>
          <a:prstGeom prst="rect">
            <a:avLst/>
          </a:prstGeom>
        </p:spPr>
      </p:pic>
      <p:pic>
        <p:nvPicPr>
          <p:cNvPr id="27" name="20-une-cle-d-acces-cachee-dans-un-extrait.jpg" descr="contee:kee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666" y="1700000"/>
            <a:ext cx="2666666" cy="1500000"/>
          </a:xfrm>
          <a:prstGeom prst="rect">
            <a:avLst/>
          </a:prstGeom>
        </p:spPr>
      </p:pic>
      <p:pic>
        <p:nvPicPr>
          <p:cNvPr id="28" name="18-une-proposition-sous-confidentialite-circule.jpg" descr="contee:kee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6666" y="1700000"/>
            <a:ext cx="2666666" cy="15000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9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0" name="09-un-service-des-departs-simultanes.jpg" descr="contee:scene-left"/>
          <p:cNvPicPr>
            <a:picLocks noChangeAspect="1"/>
          </p:cNvPicPr>
          <p:nvPr/>
        </p:nvPicPr>
        <p:blipFill>
          <a:blip r:embed="rId3"/>
          <a:srcRect l="26089" t="0" r="26089" b="0"/>
          <a:stretch>
            <a:fillRect/>
          </a:stretch>
        </p:blipFill>
        <p:spPr>
          <a:xfrm>
            <a:off x="0" y="0"/>
            <a:ext cx="5492000" cy="6460000"/>
          </a:xfrm>
          <a:prstGeom prst="rect">
            <a:avLst/>
          </a:prstGeom>
        </p:spPr>
      </p:pic>
      <p:sp>
        <p:nvSpPr>
          <p:cNvPr id="2" name="Title"/>
          <p:cNvSpPr txBox="1"/>
          <p:nvPr/>
        </p:nvSpPr>
        <p:spPr>
          <a:xfrm>
            <a:off x="6101600" y="274638"/>
            <a:ext cx="4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Un copier-coller, c’est peu. Une année, non.</a:t>
            </a:r>
          </a:p>
        </p:txBody>
      </p:sp>
      <p:sp>
        <p:nvSpPr>
          <p:cNvPr id="3" name="Content"/>
          <p:cNvSpPr txBox="1"/>
          <p:nvPr/>
        </p:nvSpPr>
        <p:spPr>
          <a:xfrm>
            <a:off x="6101600" y="1800000"/>
            <a:ext cx="5480000" cy="435000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457200">
              <a:spcBef>
                <a:spcPts val="800"/>
              </a:spcBef>
              <a:buChar char="•"/>
            </a:pPr>
            <a:r>
              <a:rPr lang="fr-FR" sz="2200" b="0" i="0" dirty="0"/>
              <a:t>Multipliez par les jours travaillés d’une année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fr-FR" sz="2200" b="0" i="0" dirty="0"/>
              <a:t>Puis par les personnes d’un service, puis par les services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fr-FR" sz="2200" b="0" i="0" dirty="0"/>
              <a:t>Personne ne le voit : personne ne l’envoie d’un coup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fr-FR" sz="2200" b="0" i="0" dirty="0"/>
              <a:t>Votre ordre de grandeur : le calculateur DoNotLeak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10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fr-FR" sz="3400" b="0" i="0" dirty="0">
                <a:solidFill>
                  <a:srgbClr val="245B78"/>
                </a:solidFill>
                <a:latin typeface="+mj-lt"/>
              </a:rPr>
              <a:t>3 </a:t>
            </a:r>
            <a:r>
              <a:rPr lang="fr-FR" sz="3400" b="0" i="0" dirty="0">
                <a:solidFill>
                  <a:srgbClr val="245B78"/>
                </a:solidFill>
                <a:latin typeface="+mn-lt"/>
              </a:rPr>
              <a:t>·</a:t>
            </a:r>
            <a:r>
              <a:rPr lang="fr-FR" sz="3400" b="0" i="0" dirty="0">
                <a:solidFill>
                  <a:srgbClr val="245B78"/>
                </a:solidFill>
                <a:latin typeface="+mj-lt"/>
              </a:rPr>
              <a:t> Qui répond de quoi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11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L’organisme répond. Chacun agit.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00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80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1260000" y="2000000"/>
            <a:ext cx="1825000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L’organisme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610000"/>
            <a:ext cx="2445000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34280" y="2710000"/>
            <a:ext cx="2176440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Met en œuvre les mesures appropriées et doit pouvoir le démontrer (RGPD, art. 24).</a:t>
            </a:r>
          </a:p>
        </p:txBody>
      </p:sp>
      <p:sp>
        <p:nvSpPr>
          <p:cNvPr id="15" name="Shape 15"/>
          <p:cNvSpPr/>
          <p:nvPr/>
        </p:nvSpPr>
        <p:spPr>
          <a:xfrm>
            <a:off x="3485000" y="200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3565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045000" y="2000000"/>
            <a:ext cx="1825000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Le DPO</a:t>
            </a:r>
          </a:p>
        </p:txBody>
      </p:sp>
      <p:sp>
        <p:nvSpPr>
          <p:cNvPr id="18" name="Shape 18"/>
          <p:cNvSpPr/>
          <p:nvPr/>
        </p:nvSpPr>
        <p:spPr>
          <a:xfrm>
            <a:off x="3485000" y="2610000"/>
            <a:ext cx="2445000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3619280" y="2710000"/>
            <a:ext cx="2176440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Informe, conseille, contrôle, forme. N’est pas personnellement responsable des manquements (art. 39).</a:t>
            </a:r>
          </a:p>
        </p:txBody>
      </p:sp>
      <p:sp>
        <p:nvSpPr>
          <p:cNvPr id="20" name="Shape 20"/>
          <p:cNvSpPr/>
          <p:nvPr/>
        </p:nvSpPr>
        <p:spPr>
          <a:xfrm>
            <a:off x="6270000" y="200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6350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830000" y="2000000"/>
            <a:ext cx="1825000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Chaque personne</a:t>
            </a:r>
          </a:p>
        </p:txBody>
      </p:sp>
      <p:sp>
        <p:nvSpPr>
          <p:cNvPr id="23" name="Shape 23"/>
          <p:cNvSpPr/>
          <p:nvPr/>
        </p:nvSpPr>
        <p:spPr>
          <a:xfrm>
            <a:off x="6270000" y="2610000"/>
            <a:ext cx="2445000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6404280" y="2710000"/>
            <a:ext cx="2176440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Ne traite les données que sur les instructions de l’organisme : la charte les écrit (art. 29, 32.4).</a:t>
            </a:r>
          </a:p>
        </p:txBody>
      </p:sp>
      <p:sp>
        <p:nvSpPr>
          <p:cNvPr id="25" name="Shape 25"/>
          <p:cNvSpPr/>
          <p:nvPr/>
        </p:nvSpPr>
        <p:spPr>
          <a:xfrm>
            <a:off x="9055000" y="200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9135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7" name="Shape 27"/>
          <p:cNvSpPr/>
          <p:nvPr/>
        </p:nvSpPr>
        <p:spPr>
          <a:xfrm>
            <a:off x="9615000" y="2000000"/>
            <a:ext cx="1825000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La maîtrise de l’IA</a:t>
            </a:r>
          </a:p>
        </p:txBody>
      </p:sp>
      <p:sp>
        <p:nvSpPr>
          <p:cNvPr id="28" name="Shape 28"/>
          <p:cNvSpPr/>
          <p:nvPr/>
        </p:nvSpPr>
        <p:spPr>
          <a:xfrm>
            <a:off x="9055000" y="2610000"/>
            <a:ext cx="2445000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9" name="Shape 29"/>
          <p:cNvSpPr/>
          <p:nvPr/>
        </p:nvSpPr>
        <p:spPr>
          <a:xfrm>
            <a:off x="9189280" y="2710000"/>
            <a:ext cx="2176440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Depuis février 2025, l’organisme développe la maîtrise de l’IA de son personnel (AI Act, art. 4).</a:t>
            </a:r>
          </a:p>
        </p:txBody>
      </p:sp>
      <p:pic>
        <p:nvPicPr>
          <p:cNvPr id="40" name="building-243039-256.png" descr="contee:kee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00" y="2135600"/>
            <a:ext cx="268800" cy="268800"/>
          </a:xfrm>
          <a:prstGeom prst="rect">
            <a:avLst/>
          </a:prstGeom>
        </p:spPr>
      </p:pic>
      <p:pic>
        <p:nvPicPr>
          <p:cNvPr id="41" name="shield-check-243039-256.png" descr="contee:kee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600" y="2135600"/>
            <a:ext cx="268800" cy="268800"/>
          </a:xfrm>
          <a:prstGeom prst="rect">
            <a:avLst/>
          </a:prstGeom>
        </p:spPr>
      </p:pic>
      <p:pic>
        <p:nvPicPr>
          <p:cNvPr id="42" name="user-243039-256.png" descr="contee:kee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5600" y="2135600"/>
            <a:ext cx="268800" cy="268800"/>
          </a:xfrm>
          <a:prstGeom prst="rect">
            <a:avLst/>
          </a:prstGeom>
        </p:spPr>
      </p:pic>
      <p:pic>
        <p:nvPicPr>
          <p:cNvPr id="43" name="graduation-cap-243039-256.png" descr="contee:kee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0600" y="2135600"/>
            <a:ext cx="268800" cy="2688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0" name="27-le-dpo-anime-l-entreprise-agit-portrait.jpg" descr="contee:scene"/>
          <p:cNvPicPr>
            <a:picLocks noChangeAspect="1"/>
          </p:cNvPicPr>
          <p:nvPr/>
        </p:nvPicPr>
        <p:blipFill>
          <a:blip r:embed="rId3"/>
          <a:srcRect l="17" t="0" r="17" b="0"/>
          <a:stretch>
            <a:fillRect/>
          </a:stretch>
        </p:blipFill>
        <p:spPr>
          <a:xfrm>
            <a:off x="6700000" y="0"/>
            <a:ext cx="5492000" cy="6460000"/>
          </a:xfrm>
          <a:prstGeom prst="rect">
            <a:avLst/>
          </a:prstGeom>
        </p:spPr>
      </p:pic>
      <p:sp>
        <p:nvSpPr>
          <p:cNvPr id="2" name="Title"/>
          <p:cNvSpPr txBox="1"/>
          <p:nvPr/>
        </p:nvSpPr>
        <p:spPr>
          <a:xfrm>
            <a:off x="609600" y="274638"/>
            <a:ext cx="5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De l’épée de Damoclès à la coresponsabilité</a:t>
            </a:r>
          </a:p>
        </p:txBody>
      </p:sp>
      <p:sp>
        <p:nvSpPr>
          <p:cNvPr id="3" name="Content"/>
          <p:cNvSpPr txBox="1"/>
          <p:nvPr/>
        </p:nvSpPr>
        <p:spPr>
          <a:xfrm>
            <a:off x="609600" y="1800000"/>
            <a:ext cx="5600000" cy="435000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457200">
              <a:spcBef>
                <a:spcPts val="800"/>
              </a:spcBef>
              <a:buChar char="•"/>
            </a:pPr>
            <a:r>
              <a:rPr lang="fr-FR" sz="2200" b="0" i="0" dirty="0"/>
              <a:t>Aujourd’hui, la pression pèse sur une personne qui ne voit rien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fr-FR" sz="2200" b="0" i="0" dirty="0"/>
              <a:t>Le cadre ramène la décision au moment du geste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fr-FR" sz="2200" b="0" i="0" dirty="0"/>
              <a:t>Vous voyez ce qui partirait, vous décidez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fr-FR" sz="2200" b="0" i="0" dirty="0"/>
              <a:t>Vous restez l’auteur de ce que vous envoyez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fr-FR" sz="2200" b="0" i="0" dirty="0"/>
              <a:t>Le DPO conçoit le cadre et forme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fr-FR" sz="3400" b="0" i="0" dirty="0">
                <a:solidFill>
                  <a:srgbClr val="245B78"/>
                </a:solidFill>
                <a:latin typeface="+mj-lt"/>
              </a:rPr>
              <a:t>4 </a:t>
            </a:r>
            <a:r>
              <a:rPr lang="fr-FR" sz="3400" b="0" i="0" dirty="0">
                <a:solidFill>
                  <a:srgbClr val="245B78"/>
                </a:solidFill>
                <a:latin typeface="+mn-lt"/>
              </a:rPr>
              <a:t>·</a:t>
            </a:r>
            <a:r>
              <a:rPr lang="fr-FR" sz="3400" b="0" i="0" dirty="0">
                <a:solidFill>
                  <a:srgbClr val="245B78"/>
                </a:solidFill>
                <a:latin typeface="+mj-lt"/>
              </a:rPr>
              <a:t> Le bon réflexe, avant chaque prompt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Le réflexe : quatre gestes, quelques secondes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337500"/>
            <a:ext cx="2475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40000" y="2763800"/>
            <a:ext cx="2395000" cy="2793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Coller ou déposer</a:t>
            </a:r>
          </a:p>
        </p:txBody>
      </p:sp>
      <p:sp>
        <p:nvSpPr>
          <p:cNvPr id="12" name="Shape 12"/>
          <p:cNvSpPr/>
          <p:nvPr/>
        </p:nvSpPr>
        <p:spPr>
          <a:xfrm>
            <a:off x="3475000" y="2337500"/>
            <a:ext cx="2475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3515000" y="2763800"/>
            <a:ext cx="2395000" cy="2793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Voir ce qui part</a:t>
            </a:r>
          </a:p>
        </p:txBody>
      </p:sp>
      <p:sp>
        <p:nvSpPr>
          <p:cNvPr id="14" name="Shape 14"/>
          <p:cNvSpPr/>
          <p:nvPr/>
        </p:nvSpPr>
        <p:spPr>
          <a:xfrm>
            <a:off x="6250000" y="2337500"/>
            <a:ext cx="2475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6290000" y="2763800"/>
            <a:ext cx="2395000" cy="2793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Décider</a:t>
            </a:r>
          </a:p>
        </p:txBody>
      </p:sp>
      <p:sp>
        <p:nvSpPr>
          <p:cNvPr id="16" name="Shape 16"/>
          <p:cNvSpPr/>
          <p:nvPr/>
        </p:nvSpPr>
        <p:spPr>
          <a:xfrm>
            <a:off x="9025000" y="2337500"/>
            <a:ext cx="2475000" cy="735000"/>
          </a:xfrm>
          <a:prstGeom prst="roundRect">
            <a:avLst/>
          </a:prstGeom>
          <a:solidFill>
            <a:srgbClr val="EFF4F7"/>
          </a:solidFill>
          <a:ln w="28575">
            <a:solidFill>
              <a:srgbClr val="245B7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9065000" y="2763800"/>
            <a:ext cx="2395000" cy="2793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Copier, envoyer</a:t>
            </a:r>
          </a:p>
        </p:txBody>
      </p:sp>
      <p:sp>
        <p:nvSpPr>
          <p:cNvPr id="18" name="Shape 18"/>
          <p:cNvSpPr/>
          <p:nvPr/>
        </p:nvSpPr>
        <p:spPr>
          <a:xfrm>
            <a:off x="608560" y="4320000"/>
            <a:ext cx="10974880" cy="8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Sur la page, sans compte ni installation ; un fichier docx, txt ou md jusqu’à 10 Mo.
N’envoyez que la partie dont votre question a besoin.</a:t>
            </a:r>
          </a:p>
        </p:txBody>
      </p:sp>
      <p:pic>
        <p:nvPicPr>
          <p:cNvPr id="29" name="clipboard-paste-243039-256.png" descr="contee:kee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150" y="2411000"/>
            <a:ext cx="308700" cy="308700"/>
          </a:xfrm>
          <a:prstGeom prst="rect">
            <a:avLst/>
          </a:prstGeom>
        </p:spPr>
      </p:pic>
      <p:pic>
        <p:nvPicPr>
          <p:cNvPr id="30" name="eye-243039-256.png" descr="contee:kee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8150" y="2411000"/>
            <a:ext cx="308700" cy="308700"/>
          </a:xfrm>
          <a:prstGeom prst="rect">
            <a:avLst/>
          </a:prstGeom>
        </p:spPr>
      </p:pic>
      <p:pic>
        <p:nvPicPr>
          <p:cNvPr id="31" name="scale-243039-256.png" descr="contee:kee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3150" y="2411000"/>
            <a:ext cx="308700" cy="308700"/>
          </a:xfrm>
          <a:prstGeom prst="rect">
            <a:avLst/>
          </a:prstGeom>
        </p:spPr>
      </p:pic>
      <p:pic>
        <p:nvPicPr>
          <p:cNvPr id="32" name="send-243039-256.png" descr="contee:kee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8150" y="2411000"/>
            <a:ext cx="308700" cy="308700"/>
          </a:xfrm>
          <a:prstGeom prst="rect">
            <a:avLst/>
          </a:prstGeom>
        </p:spPr>
      </p:pic>
      <p:cxnSp>
        <p:nvCxnSpPr>
          <p:cNvPr id="63" name="Connector 63"/>
          <p:cNvCxnSpPr>
</p:cNvCxnSpPr>
          <p:nvPr/>
        </p:nvCxnSpPr>
        <p:spPr>
          <a:xfrm>
            <a:off x="3215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4" name="Connector 64"/>
          <p:cNvCxnSpPr>
</p:cNvCxnSpPr>
          <p:nvPr/>
        </p:nvCxnSpPr>
        <p:spPr>
          <a:xfrm>
            <a:off x="599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5" name="Connector 65"/>
          <p:cNvCxnSpPr>
</p:cNvCxnSpPr>
          <p:nvPr/>
        </p:nvCxnSpPr>
        <p:spPr>
          <a:xfrm>
            <a:off x="8765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Ce que vous collez, ce que l’IA reçoit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4950000" cy="500000"/>
          </a:xfrm>
          <a:prstGeom prst="roundRect">
            <a:avLst/>
          </a:prstGeom>
          <a:solidFill>
            <a:srgbClr val="66747D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60000" y="1600000"/>
            <a:ext cx="4830000" cy="5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Avant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170000"/>
            <a:ext cx="4950000" cy="2706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900000" y="2290000"/>
            <a:ext cx="4550000" cy="248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19075" indent="-219075"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Appel avec Julie Marchand, responsable des achats chez Transports Berthier à Nantes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Devis depuis julie.marchand@example.org, portable 06 39 98 41 27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Acompte sur FR76 3000 6000 0112 3456 7890 189</a:t>
            </a:r>
          </a:p>
        </p:txBody>
      </p:sp>
      <p:sp>
        <p:nvSpPr>
          <p:cNvPr id="14" name="Shape 14"/>
          <p:cNvSpPr/>
          <p:nvPr/>
        </p:nvSpPr>
        <p:spPr>
          <a:xfrm>
            <a:off x="6550000" y="1600000"/>
            <a:ext cx="4950000" cy="500000"/>
          </a:xfrm>
          <a:prstGeom prst="roundRect">
            <a:avLst/>
          </a:prstGeom>
          <a:solidFill>
            <a:srgbClr val="566A5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6610000" y="1600000"/>
            <a:ext cx="4830000" cy="5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Après</a:t>
            </a:r>
          </a:p>
        </p:txBody>
      </p:sp>
      <p:sp>
        <p:nvSpPr>
          <p:cNvPr id="16" name="Shape 16"/>
          <p:cNvSpPr/>
          <p:nvPr/>
        </p:nvSpPr>
        <p:spPr>
          <a:xfrm>
            <a:off x="6550000" y="2170000"/>
            <a:ext cx="4950000" cy="2706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6750000" y="2290000"/>
            <a:ext cx="4550000" cy="248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19075" indent="-219075"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Appel avec [[PERSON-1]], responsable des achats chez [[ORGANIZATION-1]] à [[LOCATION-1]]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Devis depuis [[EMAIL-1]], portable [[PHONE-1]]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Acompte sur [[IBAN-1]]</a:t>
            </a:r>
          </a:p>
        </p:txBody>
      </p:sp>
      <p:sp>
        <p:nvSpPr>
          <p:cNvPr id="18" name="Shape 18"/>
          <p:cNvSpPr/>
          <p:nvPr/>
        </p:nvSpPr>
        <p:spPr>
          <a:xfrm>
            <a:off x="5770000" y="3243000"/>
            <a:ext cx="660000" cy="560000"/>
          </a:xfrm>
          <a:prstGeom prst="rightArrow">
            <a:avLst>
              <a:gd name="adj1" fmla="val 46000"/>
              <a:gd name="adj2" fmla="val 6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6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0" name="08-avant-d-envoyer-une-pause-utile.jpg" descr="contee:scene"/>
          <p:cNvPicPr>
            <a:picLocks noChangeAspect="1"/>
          </p:cNvPicPr>
          <p:nvPr/>
        </p:nvPicPr>
        <p:blipFill>
          <a:blip r:embed="rId3"/>
          <a:srcRect l="26089" t="0" r="26089" b="0"/>
          <a:stretch>
            <a:fillRect/>
          </a:stretch>
        </p:blipFill>
        <p:spPr>
          <a:xfrm>
            <a:off x="6700000" y="0"/>
            <a:ext cx="5492000" cy="6460000"/>
          </a:xfrm>
          <a:prstGeom prst="rect">
            <a:avLst/>
          </a:prstGeom>
        </p:spPr>
      </p:pic>
      <p:sp>
        <p:nvSpPr>
          <p:cNvPr id="2" name="Title"/>
          <p:cNvSpPr txBox="1"/>
          <p:nvPr/>
        </p:nvSpPr>
        <p:spPr>
          <a:xfrm>
            <a:off x="609600" y="274638"/>
            <a:ext cx="5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Démonstration : donotleak.contee.eu</a:t>
            </a:r>
          </a:p>
        </p:txBody>
      </p:sp>
      <p:sp>
        <p:nvSpPr>
          <p:cNvPr id="3" name="Content"/>
          <p:cNvSpPr txBox="1"/>
          <p:nvPr/>
        </p:nvSpPr>
        <p:spPr>
          <a:xfrm>
            <a:off x="609600" y="1800000"/>
            <a:ext cx="5600000" cy="435000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457200">
              <a:spcBef>
                <a:spcPts val="800"/>
              </a:spcBef>
              <a:buChar char="•"/>
            </a:pPr>
            <a:r>
              <a:rPr lang="fr-FR" sz="2200" b="0" i="0" dirty="0"/>
              <a:t>Sur la page, sans compte ni installation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fr-FR" sz="2200" b="0" i="0" dirty="0"/>
              <a:t>Chaque détection montrée avec son type, avant l’envoi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fr-FR" sz="2200" b="0" i="0" dirty="0"/>
              <a:t>Des étiquettes, ou des remplaçants plausibles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fr-FR" sz="2200" b="0" i="0" dirty="0"/>
              <a:t>Le texte est traité en mémoire, puis oublié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fr-FR" sz="2200" b="0" i="0" dirty="0"/>
              <a:t>Hébergé en France, chez OVH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Quatre idées reçues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900000"/>
            <a:ext cx="5090000" cy="500000"/>
          </a:xfrm>
          <a:prstGeom prst="roundRect">
            <a:avLst/>
          </a:prstGeom>
          <a:solidFill>
            <a:srgbClr val="9DB0BC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Idée reçue</a:t>
            </a:r>
          </a:p>
        </p:txBody>
      </p:sp>
      <p:sp>
        <p:nvSpPr>
          <p:cNvPr id="11" name="Shape 11"/>
          <p:cNvSpPr/>
          <p:nvPr/>
        </p:nvSpPr>
        <p:spPr>
          <a:xfrm>
            <a:off x="6410000" y="1900000"/>
            <a:ext cx="5090000" cy="500000"/>
          </a:xfrm>
          <a:prstGeom prst="roundRect">
            <a:avLst/>
          </a:prstGeom>
          <a:solidFill>
            <a:srgbClr val="566A5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Ce qui est vrai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600000"/>
            <a:ext cx="5090000" cy="65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Un compte gratuit, c’est forcément de l’entraînement</a:t>
            </a:r>
          </a:p>
        </p:txBody>
      </p:sp>
      <p:sp>
        <p:nvSpPr>
          <p:cNvPr id="13" name="Shape 13"/>
          <p:cNvSpPr/>
          <p:nvPr/>
        </p:nvSpPr>
        <p:spPr>
          <a:xfrm>
            <a:off x="6410000" y="2600000"/>
            <a:ext cx="5090000" cy="650000"/>
          </a:xfrm>
          <a:prstGeom prst="roundRect">
            <a:avLst/>
          </a:prstGeom>
          <a:solidFill>
            <a:srgbClr val="EEF2ED"/>
          </a:solidFill>
          <a:ln w="1270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Cela dépend du service, de ses conditions et de ses réglages</a:t>
            </a:r>
          </a:p>
        </p:txBody>
      </p:sp>
      <p:sp>
        <p:nvSpPr>
          <p:cNvPr id="14" name="Shape 14"/>
          <p:cNvSpPr/>
          <p:nvPr/>
        </p:nvSpPr>
        <p:spPr>
          <a:xfrm>
            <a:off x="700000" y="3450000"/>
            <a:ext cx="5090000" cy="65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L’outil trouve tout</a:t>
            </a:r>
          </a:p>
        </p:txBody>
      </p:sp>
      <p:sp>
        <p:nvSpPr>
          <p:cNvPr id="15" name="Shape 15"/>
          <p:cNvSpPr/>
          <p:nvPr/>
        </p:nvSpPr>
        <p:spPr>
          <a:xfrm>
            <a:off x="6410000" y="3450000"/>
            <a:ext cx="5090000" cy="650000"/>
          </a:xfrm>
          <a:prstGeom prst="roundRect">
            <a:avLst/>
          </a:prstGeom>
          <a:solidFill>
            <a:srgbClr val="EEF2ED"/>
          </a:solidFill>
          <a:ln w="1270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Aucune détection ne trouve tout : relisez avant d’envoyer</a:t>
            </a:r>
          </a:p>
        </p:txBody>
      </p:sp>
      <p:sp>
        <p:nvSpPr>
          <p:cNvPr id="16" name="Shape 16"/>
          <p:cNvSpPr/>
          <p:nvPr/>
        </p:nvSpPr>
        <p:spPr>
          <a:xfrm>
            <a:off x="700000" y="4300000"/>
            <a:ext cx="5090000" cy="65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Pas de nom, pas de risque</a:t>
            </a:r>
          </a:p>
        </p:txBody>
      </p:sp>
      <p:sp>
        <p:nvSpPr>
          <p:cNvPr id="17" name="Shape 17"/>
          <p:cNvSpPr/>
          <p:nvPr/>
        </p:nvSpPr>
        <p:spPr>
          <a:xfrm>
            <a:off x="6410000" y="4300000"/>
            <a:ext cx="5090000" cy="650000"/>
          </a:xfrm>
          <a:prstGeom prst="roundRect">
            <a:avLst/>
          </a:prstGeom>
          <a:solidFill>
            <a:srgbClr val="EEF2ED"/>
          </a:solidFill>
          <a:ln w="1270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Une stratégie ou une marge peuvent être confidentielles sans un seul nom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150000"/>
            <a:ext cx="5090000" cy="65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Une charte signée protège l’entreprise</a:t>
            </a:r>
          </a:p>
        </p:txBody>
      </p:sp>
      <p:sp>
        <p:nvSpPr>
          <p:cNvPr id="19" name="Shape 19"/>
          <p:cNvSpPr/>
          <p:nvPr/>
        </p:nvSpPr>
        <p:spPr>
          <a:xfrm>
            <a:off x="6410000" y="5150000"/>
            <a:ext cx="5090000" cy="650000"/>
          </a:xfrm>
          <a:prstGeom prst="roundRect">
            <a:avLst/>
          </a:prstGeom>
          <a:solidFill>
            <a:srgbClr val="EEF2ED"/>
          </a:solidFill>
          <a:ln w="1270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Elle ne décharge l’organisme de rien : il faut la connaître au moment d’agir</a:t>
            </a:r>
          </a:p>
        </p:txBody>
      </p:sp>
      <p:cxnSp>
        <p:nvCxnSpPr>
          <p:cNvPr id="60" name="Connector 60"/>
          <p:cNvCxnSpPr>
</p:cNvCxnSpPr>
          <p:nvPr/>
        </p:nvCxnSpPr>
        <p:spPr>
          <a:xfrm>
            <a:off x="5880000" y="2925000"/>
            <a:ext cx="44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1" name="Connector 61"/>
          <p:cNvCxnSpPr>
</p:cNvCxnSpPr>
          <p:nvPr/>
        </p:nvCxnSpPr>
        <p:spPr>
          <a:xfrm>
            <a:off x="5880000" y="3775000"/>
            <a:ext cx="44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2" name="Connector 62"/>
          <p:cNvCxnSpPr>
</p:cNvCxnSpPr>
          <p:nvPr/>
        </p:nvCxnSpPr>
        <p:spPr>
          <a:xfrm>
            <a:off x="5880000" y="4625000"/>
            <a:ext cx="44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3" name="Connector 63"/>
          <p:cNvCxnSpPr>
</p:cNvCxnSpPr>
          <p:nvPr/>
        </p:nvCxnSpPr>
        <p:spPr>
          <a:xfrm>
            <a:off x="5880000" y="5475000"/>
            <a:ext cx="44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Question 1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758272" cy="340000"/>
          </a:xfrm>
          <a:prstGeom prst="roundRect">
            <a:avLst>
              <a:gd name="adj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758272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FFFFFF"/>
                </a:solidFill>
                <a:latin typeface="+mn-lt"/>
              </a:rPr>
              <a:t>Quiz</a:t>
            </a:r>
          </a:p>
        </p:txBody>
      </p:sp>
      <p:sp>
        <p:nvSpPr>
          <p:cNvPr id="12" name="Shape 12"/>
          <p:cNvSpPr/>
          <p:nvPr/>
        </p:nvSpPr>
        <p:spPr>
          <a:xfrm>
            <a:off x="608560" y="2120000"/>
            <a:ext cx="10974880" cy="82295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2400" dirty="0">
                <a:solidFill>
                  <a:srgbClr val="243039"/>
                </a:solidFill>
                <a:latin typeface="+mn-lt"/>
              </a:rPr>
              <a:t>Qui répond de ce que deviennent les données personnelles traitées pour le travail ?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3182960"/>
            <a:ext cx="10792000" cy="56597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20000" y="3252960"/>
            <a:ext cx="425973" cy="425973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760000" y="3252960"/>
            <a:ext cx="545973" cy="42597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A</a:t>
            </a:r>
          </a:p>
        </p:txBody>
      </p:sp>
      <p:sp>
        <p:nvSpPr>
          <p:cNvPr id="16" name="Shape 16"/>
          <p:cNvSpPr/>
          <p:nvPr/>
        </p:nvSpPr>
        <p:spPr>
          <a:xfrm>
            <a:off x="1314533" y="3182960"/>
            <a:ext cx="9690724" cy="56597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La personne qui a collé le texte</a:t>
            </a:r>
          </a:p>
        </p:txBody>
      </p:sp>
      <p:sp>
        <p:nvSpPr>
          <p:cNvPr id="17" name="Shape 17"/>
          <p:cNvSpPr/>
          <p:nvPr/>
        </p:nvSpPr>
        <p:spPr>
          <a:xfrm>
            <a:off x="11073818" y="3316856"/>
            <a:ext cx="298181" cy="298181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674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Shape 18"/>
          <p:cNvSpPr/>
          <p:nvPr/>
        </p:nvSpPr>
        <p:spPr>
          <a:xfrm>
            <a:off x="700000" y="3908933"/>
            <a:ext cx="10792000" cy="56597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820000" y="3978933"/>
            <a:ext cx="425973" cy="425973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760000" y="3978933"/>
            <a:ext cx="545973" cy="42597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B</a:t>
            </a:r>
          </a:p>
        </p:txBody>
      </p:sp>
      <p:sp>
        <p:nvSpPr>
          <p:cNvPr id="21" name="Shape 21"/>
          <p:cNvSpPr/>
          <p:nvPr/>
        </p:nvSpPr>
        <p:spPr>
          <a:xfrm>
            <a:off x="1314533" y="3908933"/>
            <a:ext cx="9690724" cy="56597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Le DPO</a:t>
            </a:r>
          </a:p>
        </p:txBody>
      </p:sp>
      <p:sp>
        <p:nvSpPr>
          <p:cNvPr id="22" name="Shape 22"/>
          <p:cNvSpPr/>
          <p:nvPr/>
        </p:nvSpPr>
        <p:spPr>
          <a:xfrm>
            <a:off x="11073818" y="4042829"/>
            <a:ext cx="298181" cy="298181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674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700000" y="4634906"/>
            <a:ext cx="10792000" cy="56597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820000" y="4704906"/>
            <a:ext cx="425973" cy="425973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760000" y="4704906"/>
            <a:ext cx="545973" cy="42597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C</a:t>
            </a:r>
          </a:p>
        </p:txBody>
      </p:sp>
      <p:sp>
        <p:nvSpPr>
          <p:cNvPr id="26" name="Shape 26"/>
          <p:cNvSpPr/>
          <p:nvPr/>
        </p:nvSpPr>
        <p:spPr>
          <a:xfrm>
            <a:off x="1314533" y="4634906"/>
            <a:ext cx="9690724" cy="56597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L’organisme, responsable du traitement</a:t>
            </a:r>
          </a:p>
        </p:txBody>
      </p:sp>
      <p:sp>
        <p:nvSpPr>
          <p:cNvPr id="27" name="Shape 27"/>
          <p:cNvSpPr/>
          <p:nvPr/>
        </p:nvSpPr>
        <p:spPr>
          <a:xfrm>
            <a:off x="11073818" y="4768802"/>
            <a:ext cx="298181" cy="298181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674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19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Question 1 — la réponse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758272" cy="340000"/>
          </a:xfrm>
          <a:prstGeom prst="roundRect">
            <a:avLst>
              <a:gd name="adj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758272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FFFFFF"/>
                </a:solidFill>
                <a:latin typeface="+mn-lt"/>
              </a:rPr>
              <a:t>Quiz</a:t>
            </a:r>
          </a:p>
        </p:txBody>
      </p:sp>
      <p:sp>
        <p:nvSpPr>
          <p:cNvPr id="12" name="Shape 12"/>
          <p:cNvSpPr/>
          <p:nvPr/>
        </p:nvSpPr>
        <p:spPr>
          <a:xfrm>
            <a:off x="608560" y="2120000"/>
            <a:ext cx="10974880" cy="82295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2400" dirty="0">
                <a:solidFill>
                  <a:srgbClr val="243039"/>
                </a:solidFill>
                <a:latin typeface="+mn-lt"/>
              </a:rPr>
              <a:t>Qui répond de ce que deviennent les données personnelles traitées pour le travail ?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3182960"/>
            <a:ext cx="10792000" cy="56597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20000" y="3252960"/>
            <a:ext cx="425973" cy="425973"/>
          </a:xfrm>
          <a:prstGeom prst="ellipse">
            <a:avLst/>
          </a:prstGeom>
          <a:solidFill>
            <a:srgbClr val="C9D3D9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760000" y="3252960"/>
            <a:ext cx="545973" cy="42597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243039"/>
                </a:solidFill>
                <a:latin typeface="+mn-lt"/>
              </a:rPr>
              <a:t>A</a:t>
            </a:r>
          </a:p>
        </p:txBody>
      </p:sp>
      <p:sp>
        <p:nvSpPr>
          <p:cNvPr id="16" name="Shape 16"/>
          <p:cNvSpPr/>
          <p:nvPr/>
        </p:nvSpPr>
        <p:spPr>
          <a:xfrm>
            <a:off x="1314533" y="3182960"/>
            <a:ext cx="9690724" cy="56597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8A979F"/>
                </a:solidFill>
                <a:latin typeface="+mn-lt"/>
              </a:rPr>
              <a:t>La personne qui a collé le texte</a:t>
            </a:r>
          </a:p>
        </p:txBody>
      </p:sp>
      <p:sp>
        <p:nvSpPr>
          <p:cNvPr id="17" name="Shape 17"/>
          <p:cNvSpPr/>
          <p:nvPr/>
        </p:nvSpPr>
        <p:spPr>
          <a:xfrm>
            <a:off x="11073818" y="3316856"/>
            <a:ext cx="298181" cy="298181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D3D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Shape 18"/>
          <p:cNvSpPr/>
          <p:nvPr/>
        </p:nvSpPr>
        <p:spPr>
          <a:xfrm>
            <a:off x="700000" y="3908933"/>
            <a:ext cx="10792000" cy="56597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820000" y="3978933"/>
            <a:ext cx="425973" cy="425973"/>
          </a:xfrm>
          <a:prstGeom prst="ellipse">
            <a:avLst/>
          </a:prstGeom>
          <a:solidFill>
            <a:srgbClr val="C9D3D9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760000" y="3978933"/>
            <a:ext cx="545973" cy="42597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243039"/>
                </a:solidFill>
                <a:latin typeface="+mn-lt"/>
              </a:rPr>
              <a:t>B</a:t>
            </a:r>
          </a:p>
        </p:txBody>
      </p:sp>
      <p:sp>
        <p:nvSpPr>
          <p:cNvPr id="21" name="Shape 21"/>
          <p:cNvSpPr/>
          <p:nvPr/>
        </p:nvSpPr>
        <p:spPr>
          <a:xfrm>
            <a:off x="1314533" y="3908933"/>
            <a:ext cx="9690724" cy="56597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8A979F"/>
                </a:solidFill>
                <a:latin typeface="+mn-lt"/>
              </a:rPr>
              <a:t>Le DPO</a:t>
            </a:r>
          </a:p>
        </p:txBody>
      </p:sp>
      <p:sp>
        <p:nvSpPr>
          <p:cNvPr id="22" name="Shape 22"/>
          <p:cNvSpPr/>
          <p:nvPr/>
        </p:nvSpPr>
        <p:spPr>
          <a:xfrm>
            <a:off x="11073818" y="4042829"/>
            <a:ext cx="298181" cy="298181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D3D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700000" y="4634906"/>
            <a:ext cx="10792000" cy="565973"/>
          </a:xfrm>
          <a:prstGeom prst="roundRect">
            <a:avLst>
              <a:gd name="adj" fmla="val 12000"/>
            </a:avLst>
          </a:prstGeom>
          <a:solidFill>
            <a:srgbClr val="E5ECE5"/>
          </a:solidFill>
          <a:ln w="3175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820000" y="4704906"/>
            <a:ext cx="425973" cy="425973"/>
          </a:xfrm>
          <a:prstGeom prst="ellipse">
            <a:avLst/>
          </a:prstGeom>
          <a:solidFill>
            <a:srgbClr val="566A5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760000" y="4704906"/>
            <a:ext cx="545973" cy="42597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C</a:t>
            </a:r>
          </a:p>
        </p:txBody>
      </p:sp>
      <p:sp>
        <p:nvSpPr>
          <p:cNvPr id="26" name="Shape 26"/>
          <p:cNvSpPr/>
          <p:nvPr/>
        </p:nvSpPr>
        <p:spPr>
          <a:xfrm>
            <a:off x="1314533" y="4634906"/>
            <a:ext cx="9690724" cy="56597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b="1" dirty="0">
                <a:solidFill>
                  <a:srgbClr val="243039"/>
                </a:solidFill>
                <a:latin typeface="+mn-lt"/>
              </a:rPr>
              <a:t>L’organisme, responsable du traitement</a:t>
            </a:r>
          </a:p>
        </p:txBody>
      </p:sp>
      <p:sp>
        <p:nvSpPr>
          <p:cNvPr id="27" name="Shape 27"/>
          <p:cNvSpPr/>
          <p:nvPr/>
        </p:nvSpPr>
        <p:spPr>
          <a:xfrm>
            <a:off x="11051454" y="4746439"/>
            <a:ext cx="342908" cy="342908"/>
          </a:xfrm>
          <a:prstGeom prst="ellipse">
            <a:avLst/>
          </a:prstGeom>
          <a:solidFill>
            <a:srgbClr val="566A5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8" name="Shape 28"/>
          <p:cNvSpPr/>
          <p:nvPr/>
        </p:nvSpPr>
        <p:spPr>
          <a:xfrm>
            <a:off x="10991454" y="4746439"/>
            <a:ext cx="462908" cy="342908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✓</a:t>
            </a:r>
          </a:p>
        </p:txBody>
      </p:sp>
      <p:sp>
        <p:nvSpPr>
          <p:cNvPr id="29" name="Shape 29"/>
          <p:cNvSpPr/>
          <p:nvPr/>
        </p:nvSpPr>
        <p:spPr>
          <a:xfrm>
            <a:off x="700000" y="5440880"/>
            <a:ext cx="10792000" cy="659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0" name="Shape 30"/>
          <p:cNvSpPr/>
          <p:nvPr/>
        </p:nvSpPr>
        <p:spPr>
          <a:xfrm>
            <a:off x="700000" y="5440880"/>
            <a:ext cx="60000" cy="659120"/>
          </a:xfrm>
          <a:prstGeom prst="rect">
            <a:avLst/>
          </a:prstGeom>
          <a:solidFill>
            <a:srgbClr val="566A58"/>
          </a:solidFill>
        </p:spPr>
        <p:txBody>
          <a:bodyPr/>
          <a:lstStyle/>
          <a:p>
            <a:endParaRPr/>
          </a:p>
        </p:txBody>
      </p:sp>
      <p:sp>
        <p:nvSpPr>
          <p:cNvPr id="31" name="Shape 31"/>
          <p:cNvSpPr/>
          <p:nvPr/>
        </p:nvSpPr>
        <p:spPr>
          <a:xfrm>
            <a:off x="848560" y="5440880"/>
            <a:ext cx="10614880" cy="65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RGPD, article 24 : l’organisme met en œuvre les mesures et doit pouvoir le démontrer. Le DPO informe, conseille et contrôle.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20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Question 2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1753952" cy="340000"/>
          </a:xfrm>
          <a:prstGeom prst="roundRect">
            <a:avLst>
              <a:gd name="adj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1753952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FFFFFF"/>
                </a:solidFill>
                <a:latin typeface="+mn-lt"/>
              </a:rPr>
              <a:t>Vrai ou faux ?</a:t>
            </a:r>
          </a:p>
        </p:txBody>
      </p:sp>
      <p:sp>
        <p:nvSpPr>
          <p:cNvPr id="12" name="Shape 12"/>
          <p:cNvSpPr/>
          <p:nvPr/>
        </p:nvSpPr>
        <p:spPr>
          <a:xfrm>
            <a:off x="608560" y="2120000"/>
            <a:ext cx="10974880" cy="45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2400" dirty="0">
                <a:solidFill>
                  <a:srgbClr val="243039"/>
                </a:solidFill>
                <a:latin typeface="+mn-lt"/>
              </a:rPr>
              <a:t>Remplacer les noms par des étiquettes rend le texte anonyme.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3359040"/>
            <a:ext cx="5256000" cy="13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1408560" y="3359040"/>
            <a:ext cx="383888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800" b="1" dirty="0">
                <a:solidFill>
                  <a:srgbClr val="243039"/>
                </a:solidFill>
                <a:latin typeface="+mn-lt"/>
              </a:rPr>
              <a:t>Vrai</a:t>
            </a:r>
          </a:p>
        </p:txBody>
      </p:sp>
      <p:sp>
        <p:nvSpPr>
          <p:cNvPr id="15" name="Shape 15"/>
          <p:cNvSpPr/>
          <p:nvPr/>
        </p:nvSpPr>
        <p:spPr>
          <a:xfrm>
            <a:off x="6236000" y="3359040"/>
            <a:ext cx="5256000" cy="13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944560" y="3359040"/>
            <a:ext cx="383888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800" b="1" dirty="0">
                <a:solidFill>
                  <a:srgbClr val="243039"/>
                </a:solidFill>
                <a:latin typeface="+mn-lt"/>
              </a:rPr>
              <a:t>Faux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21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Question 2 — la réponse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1753952" cy="340000"/>
          </a:xfrm>
          <a:prstGeom prst="roundRect">
            <a:avLst>
              <a:gd name="adj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1753952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FFFFFF"/>
                </a:solidFill>
                <a:latin typeface="+mn-lt"/>
              </a:rPr>
              <a:t>Vrai ou faux ?</a:t>
            </a:r>
          </a:p>
        </p:txBody>
      </p:sp>
      <p:sp>
        <p:nvSpPr>
          <p:cNvPr id="12" name="Shape 12"/>
          <p:cNvSpPr/>
          <p:nvPr/>
        </p:nvSpPr>
        <p:spPr>
          <a:xfrm>
            <a:off x="608560" y="2120000"/>
            <a:ext cx="10974880" cy="45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2400" dirty="0">
                <a:solidFill>
                  <a:srgbClr val="243039"/>
                </a:solidFill>
                <a:latin typeface="+mn-lt"/>
              </a:rPr>
              <a:t>Remplacer les noms par des étiquettes rend le texte anonyme.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3359040"/>
            <a:ext cx="5256000" cy="13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1408560" y="3359040"/>
            <a:ext cx="383888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800" b="1" dirty="0">
                <a:solidFill>
                  <a:srgbClr val="8A979F"/>
                </a:solidFill>
                <a:latin typeface="+mn-lt"/>
              </a:rPr>
              <a:t>Vrai</a:t>
            </a:r>
          </a:p>
        </p:txBody>
      </p:sp>
      <p:sp>
        <p:nvSpPr>
          <p:cNvPr id="15" name="Shape 15"/>
          <p:cNvSpPr/>
          <p:nvPr/>
        </p:nvSpPr>
        <p:spPr>
          <a:xfrm>
            <a:off x="6236000" y="3359040"/>
            <a:ext cx="5256000" cy="1300000"/>
          </a:xfrm>
          <a:prstGeom prst="roundRect">
            <a:avLst>
              <a:gd name="adj" fmla="val 12000"/>
            </a:avLst>
          </a:prstGeom>
          <a:solidFill>
            <a:srgbClr val="E5ECE5"/>
          </a:solidFill>
          <a:ln w="3175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436000" y="3749040"/>
            <a:ext cx="520000" cy="520000"/>
          </a:xfrm>
          <a:prstGeom prst="ellipse">
            <a:avLst/>
          </a:prstGeom>
          <a:solidFill>
            <a:srgbClr val="566A5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6376000" y="3749040"/>
            <a:ext cx="64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400" b="1" dirty="0">
                <a:solidFill>
                  <a:srgbClr val="FFFFFF"/>
                </a:solidFill>
                <a:latin typeface="+mn-lt"/>
              </a:rPr>
              <a:t>✓</a:t>
            </a:r>
          </a:p>
        </p:txBody>
      </p:sp>
      <p:sp>
        <p:nvSpPr>
          <p:cNvPr id="18" name="Shape 18"/>
          <p:cNvSpPr/>
          <p:nvPr/>
        </p:nvSpPr>
        <p:spPr>
          <a:xfrm>
            <a:off x="6944560" y="3359040"/>
            <a:ext cx="383888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800" b="1" dirty="0">
                <a:solidFill>
                  <a:srgbClr val="243039"/>
                </a:solidFill>
                <a:latin typeface="+mn-lt"/>
              </a:rPr>
              <a:t>Faux</a:t>
            </a:r>
          </a:p>
        </p:txBody>
      </p:sp>
      <p:sp>
        <p:nvSpPr>
          <p:cNvPr id="19" name="Shape 19"/>
          <p:cNvSpPr/>
          <p:nvPr/>
        </p:nvSpPr>
        <p:spPr>
          <a:xfrm>
            <a:off x="700000" y="5440880"/>
            <a:ext cx="10792000" cy="659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700000" y="5440880"/>
            <a:ext cx="60000" cy="659120"/>
          </a:xfrm>
          <a:prstGeom prst="rect">
            <a:avLst/>
          </a:prstGeom>
          <a:solidFill>
            <a:srgbClr val="566A58"/>
          </a:solidFill>
        </p:spPr>
        <p:txBody>
          <a:bodyPr/>
          <a:lstStyle/>
          <a:p>
            <a:endParaRPr/>
          </a:p>
        </p:txBody>
      </p:sp>
      <p:sp>
        <p:nvSpPr>
          <p:cNvPr id="21" name="Shape 21"/>
          <p:cNvSpPr/>
          <p:nvPr/>
        </p:nvSpPr>
        <p:spPr>
          <a:xfrm>
            <a:off x="848560" y="5440880"/>
            <a:ext cx="10614880" cy="65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C’est une pseudonymisation : ce qui reste — une fonction, une date, un événement rare — peut encore désigner quelqu’un.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fr-FR" sz="3400" b="0" i="0" dirty="0">
                <a:solidFill>
                  <a:srgbClr val="245B78"/>
                </a:solidFill>
                <a:latin typeface="+mj-lt"/>
              </a:rPr>
              <a:t>5 </a:t>
            </a:r>
            <a:r>
              <a:rPr lang="fr-FR" sz="3400" b="0" i="0" dirty="0">
                <a:solidFill>
                  <a:srgbClr val="245B78"/>
                </a:solidFill>
                <a:latin typeface="+mn-lt"/>
              </a:rPr>
              <a:t>·</a:t>
            </a:r>
            <a:r>
              <a:rPr lang="fr-FR" sz="3400" b="0" i="0" dirty="0">
                <a:solidFill>
                  <a:srgbClr val="245B78"/>
                </a:solidFill>
                <a:latin typeface="+mj-lt"/>
              </a:rPr>
              <a:t> Si quelque chose est parti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Une marche à suivre connue d’avance</a:t>
            </a:r>
          </a:p>
        </p:txBody>
      </p:sp>
      <p:sp>
        <p:nvSpPr>
          <p:cNvPr id="10" name="Shape 10"/>
          <p:cNvSpPr/>
          <p:nvPr/>
        </p:nvSpPr>
        <p:spPr>
          <a:xfrm>
            <a:off x="3700000" y="1520000"/>
            <a:ext cx="4800000" cy="795000"/>
          </a:xfrm>
          <a:prstGeom prst="roundRect">
            <a:avLst/>
          </a:prstGeom>
          <a:solidFill>
            <a:srgbClr val="EFF4F7"/>
          </a:solidFill>
          <a:ln w="28575">
            <a:solidFill>
              <a:srgbClr val="C9785B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3740000" y="1520000"/>
            <a:ext cx="4720000" cy="79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Le dire tout de suite, sans crainte</a:t>
            </a:r>
          </a:p>
        </p:txBody>
      </p:sp>
      <p:sp>
        <p:nvSpPr>
          <p:cNvPr id="12" name="Shape 12"/>
          <p:cNvSpPr/>
          <p:nvPr/>
        </p:nvSpPr>
        <p:spPr>
          <a:xfrm>
            <a:off x="3700000" y="2555000"/>
            <a:ext cx="4800000" cy="79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3740000" y="2555000"/>
            <a:ext cx="4720000" cy="79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Contenir : supprimer, faire révoquer</a:t>
            </a:r>
          </a:p>
        </p:txBody>
      </p:sp>
      <p:sp>
        <p:nvSpPr>
          <p:cNvPr id="14" name="Shape 14"/>
          <p:cNvSpPr/>
          <p:nvPr/>
        </p:nvSpPr>
        <p:spPr>
          <a:xfrm>
            <a:off x="3700000" y="3590000"/>
            <a:ext cx="4800000" cy="79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3740000" y="3590000"/>
            <a:ext cx="4720000" cy="79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L’organisme évalue et notifie</a:t>
            </a:r>
          </a:p>
        </p:txBody>
      </p:sp>
      <p:sp>
        <p:nvSpPr>
          <p:cNvPr id="16" name="Shape 16"/>
          <p:cNvSpPr/>
          <p:nvPr/>
        </p:nvSpPr>
        <p:spPr>
          <a:xfrm>
            <a:off x="3700000" y="4625000"/>
            <a:ext cx="4800000" cy="79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3740000" y="4625000"/>
            <a:ext cx="4720000" cy="79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Apprendre : la charte évolue</a:t>
            </a:r>
          </a:p>
        </p:txBody>
      </p:sp>
      <p:cxnSp>
        <p:nvCxnSpPr>
          <p:cNvPr id="58" name="Connector 58"/>
          <p:cNvCxnSpPr>
</p:cNvCxnSpPr>
          <p:nvPr/>
        </p:nvCxnSpPr>
        <p:spPr>
          <a:xfrm>
            <a:off x="6100000" y="2335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59" name="Connector 59"/>
          <p:cNvCxnSpPr>
</p:cNvCxnSpPr>
          <p:nvPr/>
        </p:nvCxnSpPr>
        <p:spPr>
          <a:xfrm>
            <a:off x="6100000" y="3370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0" name="Connector 60"/>
          <p:cNvCxnSpPr>
</p:cNvCxnSpPr>
          <p:nvPr/>
        </p:nvCxnSpPr>
        <p:spPr>
          <a:xfrm>
            <a:off x="6100000" y="4405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10" name="Shape 10"/>
          <p:cNvSpPr/>
          <p:nvPr/>
        </p:nvSpPr>
        <p:spPr>
          <a:xfrm>
            <a:off x="1796000" y="1729000"/>
            <a:ext cx="8600000" cy="340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4881000" y="2049000"/>
            <a:ext cx="243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Dans votre équipe</a:t>
            </a:r>
          </a:p>
        </p:txBody>
      </p:sp>
      <p:sp>
        <p:nvSpPr>
          <p:cNvPr id="12" name="Shape 12"/>
          <p:cNvSpPr/>
          <p:nvPr/>
        </p:nvSpPr>
        <p:spPr>
          <a:xfrm>
            <a:off x="2116000" y="2749000"/>
            <a:ext cx="796000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800" dirty="0">
                <a:solidFill>
                  <a:srgbClr val="243039"/>
                </a:solidFill>
                <a:latin typeface="+mj-lt"/>
              </a:rPr>
              <a:t>Un Champion du colmatage relaie le réflexe et répond à vos questions.</a:t>
            </a:r>
          </a:p>
        </p:txBody>
      </p:sp>
      <p:sp>
        <p:nvSpPr>
          <p:cNvPr id="13" name="Shape 13"/>
          <p:cNvSpPr/>
          <p:nvPr/>
        </p:nvSpPr>
        <p:spPr>
          <a:xfrm>
            <a:off x="2116000" y="4289000"/>
            <a:ext cx="796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66747D"/>
                </a:solidFill>
                <a:latin typeface="+mn-lt"/>
              </a:rPr>
              <a:t>Qui sont-ils : [emplacement]. Une question sur la charte : [contact du DPO].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fr-FR" sz="3200" b="0" i="0" dirty="0">
                <a:solidFill>
                  <a:srgbClr val="A85F49"/>
                </a:solidFill>
                <a:latin typeface="+mj-lt"/>
              </a:rPr>
              <a:t>Voir ce qui partirait, avant l’envoi, rend la décision à la personne.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fr-FR" sz="3000" b="0" i="0" dirty="0">
                <a:solidFill>
                  <a:srgbClr val="A85F49"/>
                </a:solidFill>
                <a:latin typeface="+mj-lt"/>
              </a:rPr>
              <a:t>Dire oui à l’IA, avec un cadre qui tient.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4000000"/>
            <a:ext cx="108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66747D"/>
                </a:solidFill>
                <a:latin typeface="+mn-lt"/>
              </a:rPr>
              <a:t>[Contact du DPO] · donotleak.contee.eu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470000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65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1.</a:t>
            </a:r>
          </a:p>
        </p:txBody>
      </p:sp>
      <p:sp>
        <p:nvSpPr>
          <p:cNvPr id="13" name="Shape 13"/>
          <p:cNvSpPr/>
          <p:nvPr/>
        </p:nvSpPr>
        <p:spPr>
          <a:xfrm>
            <a:off x="103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Relire la charte IA de [Organisme] : [lien]</a:t>
            </a:r>
          </a:p>
        </p:txBody>
      </p:sp>
      <p:sp>
        <p:nvSpPr>
          <p:cNvPr id="14" name="Shape 14"/>
          <p:cNvSpPr/>
          <p:nvPr/>
        </p:nvSpPr>
        <p:spPr>
          <a:xfrm>
            <a:off x="437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2.</a:t>
            </a:r>
          </a:p>
        </p:txBody>
      </p:sp>
      <p:sp>
        <p:nvSpPr>
          <p:cNvPr id="15" name="Shape 15"/>
          <p:cNvSpPr/>
          <p:nvPr/>
        </p:nvSpPr>
        <p:spPr>
          <a:xfrm>
            <a:off x="475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Essayer DoNotLeak aujourd’hui, sur un texte fictif</a:t>
            </a:r>
          </a:p>
        </p:txBody>
      </p:sp>
      <p:sp>
        <p:nvSpPr>
          <p:cNvPr id="16" name="Shape 16"/>
          <p:cNvSpPr/>
          <p:nvPr/>
        </p:nvSpPr>
        <p:spPr>
          <a:xfrm>
            <a:off x="809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3.</a:t>
            </a:r>
          </a:p>
        </p:txBody>
      </p:sp>
      <p:sp>
        <p:nvSpPr>
          <p:cNvPr id="17" name="Shape 17"/>
          <p:cNvSpPr/>
          <p:nvPr/>
        </p:nvSpPr>
        <p:spPr>
          <a:xfrm>
            <a:off x="847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Poser vos questions à votre Champion du colmatage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Licence — gardez cette mention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Adapté du kit DoNotLeak publié par Contee (https://donotleak.contee.eu/dpo) sous licence Creative Commons Attribution – Partage dans les mêmes conditions 4.0 (CC BY-SA 4.0, https://creativecommons.org/licenses/by-sa/4.0/deed.fr).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Ce que vous pouvez faire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Vous pouvez le copier, l’adapter et le diffuser, pour tout usage, en citant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00957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285920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Si vous l’adaptez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285920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Partage dans les mêmes conditions : si vous publiez une version adaptée, publiez-la sous la même licence, pour que chacun puisse à son tour profiter des améliorations.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28</Slides>
  <Notes>18</Notes>
  <HiddenSlides>0</HiddenSlides>
  <MMClips>0</MMClips>
  <ScaleCrop>false</ScaleCrop>
  <HeadingPairs>
    <vt:vector size="2" baseType="variant">
      <vt:variant>
        <vt:lpstr>Slide Titles</vt:lpstr>
      </vt:variant>
      <vt:variant>
        <vt:i4>28</vt:i4>
      </vt:variant>
    </vt:vector>
  </HeadingPairs>
  <TitlesOfParts>
    <vt:vector size="28" baseType="lpstr">
      <vt:lpstr>Slide 1</vt:lpstr>
      <vt:lpstr>Ce que nous allons voir</vt:lpstr>
      <vt:lpstr>Mardi, 18 h : une échéance, un copier-coller</vt:lpstr>
      <vt:lpstr>La plupart apportent leurs propres outils d’IA</vt:lpstr>
      <vt:lpstr>Et souvent avec un compte personnel</vt:lpstr>
      <vt:lpstr>Des données d’entreprise, des comptes personnels</vt:lpstr>
      <vt:lpstr>2 · Où vont les données</vt:lpstr>
      <vt:lpstr>Ce que devient un texte collé : cinq étapes, chacune une question à part</vt:lpstr>
      <vt:lpstr>Ce qui part avec le texte</vt:lpstr>
      <vt:lpstr>Un copier-coller, c’est peu. Une année, non.</vt:lpstr>
      <vt:lpstr>3 · Qui répond de quoi</vt:lpstr>
      <vt:lpstr>L’organisme répond. Chacun agit.</vt:lpstr>
      <vt:lpstr>De l’épée de Damoclès à la coresponsabilité</vt:lpstr>
      <vt:lpstr>4 · Le bon réflexe, avant chaque prompt</vt:lpstr>
      <vt:lpstr>Le réflexe : quatre gestes, quelques secondes</vt:lpstr>
      <vt:lpstr>Ce que vous collez, ce que l’IA reçoit</vt:lpstr>
      <vt:lpstr>Démonstration : donotleak.contee.eu</vt:lpstr>
      <vt:lpstr>Quatre idées reçues</vt:lpstr>
      <vt:lpstr>Question 1</vt:lpstr>
      <vt:lpstr>Question 1 — la réponse</vt:lpstr>
      <vt:lpstr>Question 2</vt:lpstr>
      <vt:lpstr>Question 2 — la réponse</vt:lpstr>
      <vt:lpstr>5 · Si quelque chose est parti</vt:lpstr>
      <vt:lpstr>Une marche à suivre connue d’avance</vt:lpstr>
      <vt:lpstr>Slide 25</vt:lpstr>
      <vt:lpstr>Voir ce qui partirait, avant l’envoi, rend la décision à la personne.</vt:lpstr>
      <vt:lpstr>Dire oui à l’IA, avec un cadre qui tient.</vt:lpstr>
      <vt:lpstr>Licence — gardez cette mention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L’IA au travail, sans fuite — webinaire de sensibilisation</dc:title>
  <dc:creator>pptx-rs</dc:creator>
  <cp:lastModifiedBy>pptx-rs</cp:lastModifiedBy>
  <cp:revision>1</cp:revision>
  <dcterms:created xsi:type="dcterms:W3CDTF">2026-10-15T08:29:21Z</dcterms:created>
  <dcterms:modified xsi:type="dcterms:W3CDTF">2026-10-15T08:29:21Z</dcterms:modified>
</cp:coreProperties>
</file>