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notesMaster" Target="notesMasters/notesMaster1.xml"/>
<Relationship Id="rId14" Type="http://schemas.openxmlformats.org/officeDocument/2006/relationships/presProps" Target="presProps.xml"/>
<Relationship Id="rId15" Type="http://schemas.openxmlformats.org/officeDocument/2006/relationships/viewProps" Target="viewProps.xml"/>
<Relationship Id="rId16" Type="http://schemas.openxmlformats.org/officeDocument/2006/relationships/theme" Target="theme/theme1.xml"/>
<Relationship Id="rId17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1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plan that ties every item of the kit together: three thirty-day phases, seven streams, who does what, the governance bodies, the communication, the launch checklist and the measurement. Replace every field in [brackets].</a:t>
            </a:r>
          </a:p>
          <a:p>
            <a:r>
              <a:rPr lang="en-US" dirty="0"/>
              <a:t>Picture: the panorama “a frame gives room to breathe” from the DoNotLeak picture set, until the scene requested from Contee-Design arrives (D-1: a DPO opens a case; colleagues each take one item from it). The picture’s limit: the metaphor does not announce that the risk disappears.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deliverable has its template in the kit: the note and the deck for the executive committee, the charter, the works-council note, the templates to copy (emails, register, DPIA, security questionnaire, incident), the webinar, the Seals 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Decide: days 1 to 15; frame: 1 to 30; launch: 31 to 45; train: 31 to 75; animate: 46 to 90; measure: 61 to 90; react: at any time, from day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example: each organisation assigns its own roles, with a single A per row. Incident: the organisation, as controller, answers for the notification (GDPR, art. 33); the DPO advises and coordinates (art. 39).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AI and data committee settles exceptions: a tool someone asks for, a use the charter does not cover. What it cannot settle goes up to the executive committee.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texts of the announcement emails are in “Templates to copy”; the works-council note and its four slides are in the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rituals start after the Seals are trained (days 31 to 45). The rhythm is an example: adapt it to the size of your teams.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tick before the announcement to all staff (day 31): each line has its template in the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one is watched; what people write is not read. DoNotLeak’s counts inside the organisation, by data type, are announced as “soon” on the Governance page: they do not exist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 An example to adapt, not legal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B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Relationship Id="rId3" Type="http://schemas.openxmlformats.org/officeDocument/2006/relationships/image" Target="../media/image2.png"/>
<Relationship Id="rId4" Type="http://schemas.openxmlformats.org/officeDocument/2006/relationships/image" Target="../media/image3.png"/>
<Relationship Id="rId5" Type="http://schemas.openxmlformats.org/officeDocument/2006/relationships/image" Target="../media/image4.png"/>
<Relationship Id="rId6" Type="http://schemas.openxmlformats.org/officeDocument/2006/relationships/image" Target="../media/image5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62-panorama-un-cadre-donne-de-l-air-cover.jpg" descr="contee:hero"/>
          <p:cNvPicPr>
            <a:picLocks noChangeAspect="1"/>
          </p:cNvPicPr>
          <p:nvPr/>
        </p:nvPicPr>
        <p:blipFill>
          <a:blip r:embed="rId3"/>
          <a:srcRect l="0" t="2849" r="0" b="2849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The DPO’s 90-day plan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Decide, frame, launch, train, animate, measure, react · [Organisation]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Three thirty-day phases, and what each delivers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42824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988800" y="242824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Decide, frame: D1-30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408240"/>
            <a:ext cx="3540000" cy="19135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50000" y="3568240"/>
            <a:ext cx="3240000" cy="1593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committee’s decision, a sponsor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charter adapted, the works council told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register, the DPIA, the questionnaire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incident contact published</a:t>
            </a:r>
          </a:p>
        </p:txBody>
      </p:sp>
      <p:sp>
        <p:nvSpPr>
          <p:cNvPr id="14" name="Shape 14"/>
          <p:cNvSpPr/>
          <p:nvPr/>
        </p:nvSpPr>
        <p:spPr>
          <a:xfrm>
            <a:off x="4330000" y="242824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618800" y="242824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Launch, train: D31-60</a:t>
            </a:r>
          </a:p>
        </p:txBody>
      </p:sp>
      <p:sp>
        <p:nvSpPr>
          <p:cNvPr id="16" name="Shape 16"/>
          <p:cNvSpPr/>
          <p:nvPr/>
        </p:nvSpPr>
        <p:spPr>
          <a:xfrm>
            <a:off x="4330000" y="3408240"/>
            <a:ext cx="3540000" cy="19135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480000" y="3568240"/>
            <a:ext cx="3240000" cy="1593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announcement by management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45-minute webinar for everyone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Seals recruited and trained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managers trained</a:t>
            </a:r>
          </a:p>
        </p:txBody>
      </p:sp>
      <p:sp>
        <p:nvSpPr>
          <p:cNvPr id="18" name="Shape 18"/>
          <p:cNvSpPr/>
          <p:nvPr/>
        </p:nvSpPr>
        <p:spPr>
          <a:xfrm>
            <a:off x="7960000" y="242824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48800" y="242824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Animate, measure: D61-90</a:t>
            </a:r>
          </a:p>
        </p:txBody>
      </p:sp>
      <p:sp>
        <p:nvSpPr>
          <p:cNvPr id="20" name="Shape 20"/>
          <p:cNvSpPr/>
          <p:nvPr/>
        </p:nvSpPr>
        <p:spPr>
          <a:xfrm>
            <a:off x="7960000" y="3408240"/>
            <a:ext cx="3540000" cy="19135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110000" y="3568240"/>
            <a:ext cx="3240000" cy="1593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Seals’ monthly meeting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Demos in the teams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Volumes tracked, never people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review at the executive committee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Seven streams over six fortnights</a:t>
            </a:r>
          </a:p>
        </p:txBody>
      </p:sp>
      <p:sp>
        <p:nvSpPr>
          <p:cNvPr id="10" name="Shape 10"/>
          <p:cNvSpPr/>
          <p:nvPr/>
        </p:nvSpPr>
        <p:spPr>
          <a:xfrm>
            <a:off x="3714000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3720000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D1-15</a:t>
            </a:r>
          </a:p>
        </p:txBody>
      </p:sp>
      <p:sp>
        <p:nvSpPr>
          <p:cNvPr id="12" name="Shape 12"/>
          <p:cNvSpPr/>
          <p:nvPr/>
        </p:nvSpPr>
        <p:spPr>
          <a:xfrm>
            <a:off x="5009333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5015333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D16-30</a:t>
            </a:r>
          </a:p>
        </p:txBody>
      </p:sp>
      <p:sp>
        <p:nvSpPr>
          <p:cNvPr id="14" name="Shape 14"/>
          <p:cNvSpPr/>
          <p:nvPr/>
        </p:nvSpPr>
        <p:spPr>
          <a:xfrm>
            <a:off x="6304666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6310666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D31-45</a:t>
            </a:r>
          </a:p>
        </p:txBody>
      </p:sp>
      <p:sp>
        <p:nvSpPr>
          <p:cNvPr id="16" name="Shape 16"/>
          <p:cNvSpPr/>
          <p:nvPr/>
        </p:nvSpPr>
        <p:spPr>
          <a:xfrm>
            <a:off x="7600000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7606000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D46-60</a:t>
            </a:r>
          </a:p>
        </p:txBody>
      </p:sp>
      <p:sp>
        <p:nvSpPr>
          <p:cNvPr id="18" name="Shape 18"/>
          <p:cNvSpPr/>
          <p:nvPr/>
        </p:nvSpPr>
        <p:spPr>
          <a:xfrm>
            <a:off x="8895332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8901332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D61-75</a:t>
            </a:r>
          </a:p>
        </p:txBody>
      </p:sp>
      <p:sp>
        <p:nvSpPr>
          <p:cNvPr id="20" name="Shape 20"/>
          <p:cNvSpPr/>
          <p:nvPr/>
        </p:nvSpPr>
        <p:spPr>
          <a:xfrm>
            <a:off x="10190666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10196666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D76-90</a:t>
            </a:r>
          </a:p>
        </p:txBody>
      </p:sp>
      <p:sp>
        <p:nvSpPr>
          <p:cNvPr id="22" name="Shape 22"/>
          <p:cNvSpPr/>
          <p:nvPr/>
        </p:nvSpPr>
        <p:spPr>
          <a:xfrm>
            <a:off x="11486000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608560" y="2020000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Decide — note and committee</a:t>
            </a:r>
          </a:p>
        </p:txBody>
      </p:sp>
      <p:sp>
        <p:nvSpPr>
          <p:cNvPr id="24" name="Shape 24"/>
          <p:cNvSpPr/>
          <p:nvPr/>
        </p:nvSpPr>
        <p:spPr>
          <a:xfrm>
            <a:off x="3760000" y="2115428"/>
            <a:ext cx="1215333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608560" y="2587142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Frame — charter, council, register</a:t>
            </a:r>
          </a:p>
        </p:txBody>
      </p:sp>
      <p:sp>
        <p:nvSpPr>
          <p:cNvPr id="26" name="Shape 26"/>
          <p:cNvSpPr/>
          <p:nvPr/>
        </p:nvSpPr>
        <p:spPr>
          <a:xfrm>
            <a:off x="3760000" y="2682571"/>
            <a:ext cx="2510666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608560" y="3154285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Launch — announcement, webinar</a:t>
            </a:r>
          </a:p>
        </p:txBody>
      </p:sp>
      <p:sp>
        <p:nvSpPr>
          <p:cNvPr id="28" name="Shape 28"/>
          <p:cNvSpPr/>
          <p:nvPr/>
        </p:nvSpPr>
        <p:spPr>
          <a:xfrm>
            <a:off x="6350666" y="3249714"/>
            <a:ext cx="1215333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608560" y="3721428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Train — all, managers, Seals</a:t>
            </a:r>
          </a:p>
        </p:txBody>
      </p:sp>
      <p:sp>
        <p:nvSpPr>
          <p:cNvPr id="30" name="Shape 30"/>
          <p:cNvSpPr/>
          <p:nvPr/>
        </p:nvSpPr>
        <p:spPr>
          <a:xfrm>
            <a:off x="6350666" y="3816857"/>
            <a:ext cx="3806000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608560" y="4288571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Animate — the Seals’ rituals</a:t>
            </a:r>
          </a:p>
        </p:txBody>
      </p:sp>
      <p:sp>
        <p:nvSpPr>
          <p:cNvPr id="32" name="Shape 32"/>
          <p:cNvSpPr/>
          <p:nvPr/>
        </p:nvSpPr>
        <p:spPr>
          <a:xfrm>
            <a:off x="7646000" y="4384000"/>
            <a:ext cx="3806000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608560" y="4855714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Measure — volumes</a:t>
            </a:r>
          </a:p>
        </p:txBody>
      </p:sp>
      <p:sp>
        <p:nvSpPr>
          <p:cNvPr id="34" name="Shape 34"/>
          <p:cNvSpPr/>
          <p:nvPr/>
        </p:nvSpPr>
        <p:spPr>
          <a:xfrm>
            <a:off x="8941332" y="4951142"/>
            <a:ext cx="2510666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608560" y="5422857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3039"/>
                </a:solidFill>
                <a:latin typeface="+mn-lt"/>
              </a:rPr>
              <a:t>React — the incident path</a:t>
            </a:r>
          </a:p>
        </p:txBody>
      </p:sp>
      <p:sp>
        <p:nvSpPr>
          <p:cNvPr id="36" name="Shape 36"/>
          <p:cNvSpPr/>
          <p:nvPr/>
        </p:nvSpPr>
        <p:spPr>
          <a:xfrm>
            <a:off x="3760000" y="5518285"/>
            <a:ext cx="7692000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Who does what — an example to adapt</a:t>
            </a:r>
          </a:p>
        </p:txBody>
      </p:sp>
      <p:graphicFrame>
        <p:nvGraphicFramePr>
          <p:cNvPr id="601" name="Table 1"/>
          <p:cNvGraphicFramePr/>
          <p:nvPr/>
        </p:nvGraphicFramePr>
        <p:xfrm>
          <a:off x="700000" y="1500000"/>
          <a:ext cx="10792000" cy="3219994"/>
        </p:xfrm>
        <a:graphic>
          <a:graphicData uri="http://schemas.openxmlformats.org/drawingml/2006/table">
            <a:tbl>
              <a:tblPr firstRow="1" firstCol="1"/>
              <a:tblGrid>
                <a:gridCol w="2504267"/>
                <a:gridCol w="2610558"/>
                <a:gridCol w="838034"/>
                <a:gridCol w="1327103"/>
                <a:gridCol w="736262"/>
                <a:gridCol w="1656734"/>
                <a:gridCol w="1119042"/>
              </a:tblGrid>
              <a:tr h="46000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Stream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DCE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Executive committee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IT / CISO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HR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Managers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Seals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AI charter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Protection tool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Training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The Seals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  <a:r>
                        <a:rPr lang="en-US" sz="1400" b="0">
                          <a:solidFill>
                            <a:srgbClr val="66747D"/>
                          </a:solidFill>
                          <a:latin typeface="+mn-lt"/>
                        </a:rPr>
                        <a:t>/</a:t>
                      </a:r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Measurement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Incident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11"/>
          <p:cNvSpPr/>
          <p:nvPr/>
        </p:nvSpPr>
        <p:spPr>
          <a:xfrm>
            <a:off x="60856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R</a:t>
            </a:r>
          </a:p>
        </p:txBody>
      </p:sp>
      <p:sp>
        <p:nvSpPr>
          <p:cNvPr id="12" name="Shape 12"/>
          <p:cNvSpPr/>
          <p:nvPr/>
        </p:nvSpPr>
        <p:spPr>
          <a:xfrm>
            <a:off x="810480" y="4859994"/>
            <a:ext cx="137636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Responsible</a:t>
            </a:r>
          </a:p>
        </p:txBody>
      </p:sp>
      <p:sp>
        <p:nvSpPr>
          <p:cNvPr id="13" name="Shape 13"/>
          <p:cNvSpPr/>
          <p:nvPr/>
        </p:nvSpPr>
        <p:spPr>
          <a:xfrm>
            <a:off x="244684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A36A32"/>
                </a:solidFill>
                <a:latin typeface="+mn-lt"/>
              </a:rPr>
              <a:t>A</a:t>
            </a:r>
          </a:p>
        </p:txBody>
      </p:sp>
      <p:sp>
        <p:nvSpPr>
          <p:cNvPr id="14" name="Shape 14"/>
          <p:cNvSpPr/>
          <p:nvPr/>
        </p:nvSpPr>
        <p:spPr>
          <a:xfrm>
            <a:off x="2648760" y="4859994"/>
            <a:ext cx="137636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Accountable</a:t>
            </a:r>
          </a:p>
        </p:txBody>
      </p:sp>
      <p:sp>
        <p:nvSpPr>
          <p:cNvPr id="15" name="Shape 15"/>
          <p:cNvSpPr/>
          <p:nvPr/>
        </p:nvSpPr>
        <p:spPr>
          <a:xfrm>
            <a:off x="428512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566A58"/>
                </a:solidFill>
                <a:latin typeface="+mn-lt"/>
              </a:rPr>
              <a:t>C</a:t>
            </a:r>
          </a:p>
        </p:txBody>
      </p:sp>
      <p:sp>
        <p:nvSpPr>
          <p:cNvPr id="16" name="Shape 16"/>
          <p:cNvSpPr/>
          <p:nvPr/>
        </p:nvSpPr>
        <p:spPr>
          <a:xfrm>
            <a:off x="4487040" y="4859994"/>
            <a:ext cx="137636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Consulted</a:t>
            </a:r>
          </a:p>
        </p:txBody>
      </p:sp>
      <p:sp>
        <p:nvSpPr>
          <p:cNvPr id="17" name="Shape 17"/>
          <p:cNvSpPr/>
          <p:nvPr/>
        </p:nvSpPr>
        <p:spPr>
          <a:xfrm>
            <a:off x="612340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66747D"/>
                </a:solidFill>
                <a:latin typeface="+mn-lt"/>
              </a:rPr>
              <a:t>I</a:t>
            </a:r>
          </a:p>
        </p:txBody>
      </p:sp>
      <p:sp>
        <p:nvSpPr>
          <p:cNvPr id="18" name="Shape 18"/>
          <p:cNvSpPr/>
          <p:nvPr/>
        </p:nvSpPr>
        <p:spPr>
          <a:xfrm>
            <a:off x="6325320" y="4859994"/>
            <a:ext cx="137636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Informed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governance bodies: who decides, how often</a:t>
            </a:r>
          </a:p>
        </p:txBody>
      </p:sp>
      <p:graphicFrame>
        <p:nvGraphicFramePr>
          <p:cNvPr id="602" name="Table 2"/>
          <p:cNvGraphicFramePr/>
          <p:nvPr/>
        </p:nvGraphicFramePr>
        <p:xfrm>
          <a:off x="700000" y="1500000"/>
          <a:ext cx="10792000" cy="2965919"/>
        </p:xfrm>
        <a:graphic>
          <a:graphicData uri="http://schemas.openxmlformats.org/drawingml/2006/table">
            <a:tbl>
              <a:tblPr firstRow="1" firstCol="1"/>
              <a:tblGrid>
                <a:gridCol w="1752603"/>
                <a:gridCol w="2629118"/>
                <a:gridCol w="1476650"/>
                <a:gridCol w="3181024"/>
                <a:gridCol w="1752605"/>
              </a:tblGrid>
              <a:tr h="52000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Body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DCE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Members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Cadence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Mandate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Escalates to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84296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AI and data committee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DPO, IT / CISO, legal, HR, two managers, one Seal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Monthly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Keeps the list of approved tools, settles exceptions, follows the volumes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Executive committee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4296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Executive committee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General management, the sponsor; the DPO invited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Quarterly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Approves the charter and its revisions, decides the resources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/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Seals’ meeting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The Seals, the 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Monthly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Shares questions and lessons, prepares the demos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AI and data committee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Who hears what, through which channel, how often</a:t>
            </a:r>
          </a:p>
        </p:txBody>
      </p:sp>
      <p:graphicFrame>
        <p:nvGraphicFramePr>
          <p:cNvPr id="603" name="Table 3"/>
          <p:cNvGraphicFramePr/>
          <p:nvPr/>
        </p:nvGraphicFramePr>
        <p:xfrm>
          <a:off x="700000" y="1500000"/>
          <a:ext cx="10792000" cy="4319995"/>
        </p:xfrm>
        <a:graphic>
          <a:graphicData uri="http://schemas.openxmlformats.org/drawingml/2006/table">
            <a:tbl>
              <a:tblPr firstRow="1" firstCol="0"/>
              <a:tblGrid>
                <a:gridCol w="1796085"/>
                <a:gridCol w="2555109"/>
                <a:gridCol w="2399858"/>
                <a:gridCol w="2156254"/>
                <a:gridCol w="1884694"/>
              </a:tblGrid>
              <a:tr h="52000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Audience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Message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Cadence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3039"/>
                          </a:solidFill>
                          <a:latin typeface="+mn-lt"/>
                        </a:rPr>
                        <a:t>Owner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Executive committee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The decision, then the volumes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Committee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Quarterly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Managers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The frame, the Seals’ time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Managers’ meeting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At launch, then monthly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DPO and HR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All staff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The charter, the tool, the reflex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Email, webinar, intranet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At launch, then reminders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Management and 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Seals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The rituals, the questions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Meeting, own channel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Monthly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Works council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The tool, the charter, the measurement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Works-council meeting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Before launch, review at 90 days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243039"/>
                          </a:solidFill>
                          <a:latin typeface="+mn-lt"/>
                        </a:rPr>
                        <a:t>DPO and HR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Seals’ rituals, over the quarter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17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Seals’ meeting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167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 i="1">
                <a:solidFill>
                  <a:srgbClr val="66747D"/>
                </a:solidFill>
                <a:latin typeface="+mn-lt"/>
              </a:rPr>
              <a:t>once a month</a:t>
            </a:r>
          </a:p>
        </p:txBody>
      </p:sp>
      <p:sp>
        <p:nvSpPr>
          <p:cNvPr id="12" name="Shape 12"/>
          <p:cNvSpPr/>
          <p:nvPr/>
        </p:nvSpPr>
        <p:spPr>
          <a:xfrm>
            <a:off x="3450000" y="2137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642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Shape 14"/>
          <p:cNvSpPr/>
          <p:nvPr/>
        </p:nvSpPr>
        <p:spPr>
          <a:xfrm>
            <a:off x="8595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05525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700000" y="2589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700000" y="2712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Seals’ newsletter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3062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 i="1">
                <a:solidFill>
                  <a:srgbClr val="66747D"/>
                </a:solidFill>
                <a:latin typeface="+mn-lt"/>
              </a:rPr>
              <a:t>once a month</a:t>
            </a:r>
          </a:p>
        </p:txBody>
      </p:sp>
      <p:sp>
        <p:nvSpPr>
          <p:cNvPr id="19" name="Shape 19"/>
          <p:cNvSpPr/>
          <p:nvPr/>
        </p:nvSpPr>
        <p:spPr>
          <a:xfrm>
            <a:off x="3450000" y="3032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68275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90025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Shape 22"/>
          <p:cNvSpPr/>
          <p:nvPr/>
        </p:nvSpPr>
        <p:spPr>
          <a:xfrm>
            <a:off x="10815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00000" y="3484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700000" y="3607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Quarterly challenge</a:t>
            </a:r>
          </a:p>
        </p:txBody>
      </p:sp>
      <p:sp>
        <p:nvSpPr>
          <p:cNvPr id="25" name="Shape 25"/>
          <p:cNvSpPr/>
          <p:nvPr/>
        </p:nvSpPr>
        <p:spPr>
          <a:xfrm>
            <a:off x="700000" y="3957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 i="1">
                <a:solidFill>
                  <a:srgbClr val="66747D"/>
                </a:solidFill>
                <a:latin typeface="+mn-lt"/>
              </a:rPr>
              <a:t>launched, then its results</a:t>
            </a:r>
          </a:p>
        </p:txBody>
      </p:sp>
      <p:sp>
        <p:nvSpPr>
          <p:cNvPr id="26" name="Shape 26"/>
          <p:cNvSpPr/>
          <p:nvPr/>
        </p:nvSpPr>
        <p:spPr>
          <a:xfrm>
            <a:off x="3450000" y="3927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7442500" y="37625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10342500" y="37625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700000" y="4379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700000" y="4502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Team demo</a:t>
            </a:r>
          </a:p>
        </p:txBody>
      </p:sp>
      <p:sp>
        <p:nvSpPr>
          <p:cNvPr id="31" name="Shape 31"/>
          <p:cNvSpPr/>
          <p:nvPr/>
        </p:nvSpPr>
        <p:spPr>
          <a:xfrm>
            <a:off x="700000" y="4852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 i="1">
                <a:solidFill>
                  <a:srgbClr val="66747D"/>
                </a:solidFill>
                <a:latin typeface="+mn-lt"/>
              </a:rPr>
              <a:t>every week, one team</a:t>
            </a:r>
          </a:p>
        </p:txBody>
      </p:sp>
      <p:sp>
        <p:nvSpPr>
          <p:cNvPr id="32" name="Shape 32"/>
          <p:cNvSpPr/>
          <p:nvPr/>
        </p:nvSpPr>
        <p:spPr>
          <a:xfrm>
            <a:off x="3450000" y="4822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646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704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755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6" name="Shape 36"/>
          <p:cNvSpPr/>
          <p:nvPr/>
        </p:nvSpPr>
        <p:spPr>
          <a:xfrm>
            <a:off x="813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871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8" name="Shape 38"/>
          <p:cNvSpPr/>
          <p:nvPr/>
        </p:nvSpPr>
        <p:spPr>
          <a:xfrm>
            <a:off x="929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9800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0" name="Shape 40"/>
          <p:cNvSpPr/>
          <p:nvPr/>
        </p:nvSpPr>
        <p:spPr>
          <a:xfrm>
            <a:off x="10380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62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93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D1</a:t>
            </a:r>
          </a:p>
        </p:txBody>
      </p:sp>
      <p:sp>
        <p:nvSpPr>
          <p:cNvPr id="43" name="Shape 43"/>
          <p:cNvSpPr/>
          <p:nvPr/>
        </p:nvSpPr>
        <p:spPr>
          <a:xfrm>
            <a:off x="6041666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44" name="Shape 44"/>
          <p:cNvSpPr/>
          <p:nvPr/>
        </p:nvSpPr>
        <p:spPr>
          <a:xfrm>
            <a:off x="5346665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D30</a:t>
            </a:r>
          </a:p>
        </p:txBody>
      </p:sp>
      <p:sp>
        <p:nvSpPr>
          <p:cNvPr id="45" name="Shape 45"/>
          <p:cNvSpPr/>
          <p:nvPr/>
        </p:nvSpPr>
        <p:spPr>
          <a:xfrm>
            <a:off x="8458332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46" name="Shape 46"/>
          <p:cNvSpPr/>
          <p:nvPr/>
        </p:nvSpPr>
        <p:spPr>
          <a:xfrm>
            <a:off x="7763332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D60</a:t>
            </a:r>
          </a:p>
        </p:txBody>
      </p:sp>
      <p:sp>
        <p:nvSpPr>
          <p:cNvPr id="47" name="Shape 47"/>
          <p:cNvSpPr/>
          <p:nvPr/>
        </p:nvSpPr>
        <p:spPr>
          <a:xfrm>
            <a:off x="1087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48" name="Shape 48"/>
          <p:cNvSpPr/>
          <p:nvPr/>
        </p:nvSpPr>
        <p:spPr>
          <a:xfrm>
            <a:off x="1018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D90</a:t>
            </a:r>
          </a:p>
        </p:txBody>
      </p:sp>
      <p:sp>
        <p:nvSpPr>
          <p:cNvPr id="49" name="Shape 49"/>
          <p:cNvSpPr/>
          <p:nvPr/>
        </p:nvSpPr>
        <p:spPr>
          <a:xfrm>
            <a:off x="3450000" y="58150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0" name="Shape 50"/>
          <p:cNvSpPr/>
          <p:nvPr/>
        </p:nvSpPr>
        <p:spPr>
          <a:xfrm>
            <a:off x="3700000" y="57700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4040000" y="57050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2" name="Shape 52"/>
          <p:cNvSpPr/>
          <p:nvPr/>
        </p:nvSpPr>
        <p:spPr>
          <a:xfrm>
            <a:off x="4570000" y="5720000"/>
            <a:ext cx="40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66747D"/>
                </a:solidFill>
                <a:latin typeface="+mn-lt"/>
              </a:rPr>
              <a:t>Size ∝ the time it takes</a:t>
            </a:r>
          </a:p>
        </p:txBody>
      </p:sp>
      <p:cxnSp>
        <p:nvCxnSpPr>
          <p:cNvPr id="93" name="Connector 93"/>
          <p:cNvCxnSpPr>
</p:cNvCxnSpPr>
          <p:nvPr/>
        </p:nvCxnSpPr>
        <p:spPr>
          <a:xfrm>
            <a:off x="11160000" y="2147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94" name="Connector 94"/>
          <p:cNvCxnSpPr>
</p:cNvCxnSpPr>
          <p:nvPr/>
        </p:nvCxnSpPr>
        <p:spPr>
          <a:xfrm>
            <a:off x="11160000" y="3042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95" name="Connector 95"/>
          <p:cNvCxnSpPr>
</p:cNvCxnSpPr>
          <p:nvPr/>
        </p:nvCxnSpPr>
        <p:spPr>
          <a:xfrm>
            <a:off x="11160000" y="3937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96" name="Connector 96"/>
          <p:cNvCxnSpPr>
</p:cNvCxnSpPr>
          <p:nvPr/>
        </p:nvCxnSpPr>
        <p:spPr>
          <a:xfrm>
            <a:off x="11160000" y="4832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Ready to launch?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850000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charter approved by the executive committee</a:t>
            </a:r>
          </a:p>
        </p:txBody>
      </p:sp>
      <p:sp>
        <p:nvSpPr>
          <p:cNvPr id="12" name="Shape 12"/>
          <p:cNvSpPr/>
          <p:nvPr/>
        </p:nvSpPr>
        <p:spPr>
          <a:xfrm>
            <a:off x="850000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Sponsor</a:t>
            </a:r>
          </a:p>
        </p:txBody>
      </p:sp>
      <p:sp>
        <p:nvSpPr>
          <p:cNvPr id="13" name="Shape 13"/>
          <p:cNvSpPr/>
          <p:nvPr/>
        </p:nvSpPr>
        <p:spPr>
          <a:xfrm>
            <a:off x="2073332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14" name="Shape 14"/>
          <p:cNvSpPr/>
          <p:nvPr/>
        </p:nvSpPr>
        <p:spPr>
          <a:xfrm>
            <a:off x="2073332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2493332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16" name="Shape 16"/>
          <p:cNvSpPr/>
          <p:nvPr/>
        </p:nvSpPr>
        <p:spPr>
          <a:xfrm>
            <a:off x="2493332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366665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4516665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works council informed, and consulted where required</a:t>
            </a:r>
          </a:p>
        </p:txBody>
      </p:sp>
      <p:sp>
        <p:nvSpPr>
          <p:cNvPr id="19" name="Shape 19"/>
          <p:cNvSpPr/>
          <p:nvPr/>
        </p:nvSpPr>
        <p:spPr>
          <a:xfrm>
            <a:off x="4516665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DPO and HR</a:t>
            </a:r>
          </a:p>
        </p:txBody>
      </p:sp>
      <p:sp>
        <p:nvSpPr>
          <p:cNvPr id="20" name="Shape 20"/>
          <p:cNvSpPr/>
          <p:nvPr/>
        </p:nvSpPr>
        <p:spPr>
          <a:xfrm>
            <a:off x="5739998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21" name="Shape 21"/>
          <p:cNvSpPr/>
          <p:nvPr/>
        </p:nvSpPr>
        <p:spPr>
          <a:xfrm>
            <a:off x="5739998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159998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23" name="Shape 23"/>
          <p:cNvSpPr/>
          <p:nvPr/>
        </p:nvSpPr>
        <p:spPr>
          <a:xfrm>
            <a:off x="6159998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033333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8183333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record of processing updated</a:t>
            </a:r>
          </a:p>
        </p:txBody>
      </p:sp>
      <p:sp>
        <p:nvSpPr>
          <p:cNvPr id="26" name="Shape 26"/>
          <p:cNvSpPr/>
          <p:nvPr/>
        </p:nvSpPr>
        <p:spPr>
          <a:xfrm>
            <a:off x="8183333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27" name="Shape 27"/>
          <p:cNvSpPr/>
          <p:nvPr/>
        </p:nvSpPr>
        <p:spPr>
          <a:xfrm>
            <a:off x="9406666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28" name="Shape 28"/>
          <p:cNvSpPr/>
          <p:nvPr/>
        </p:nvSpPr>
        <p:spPr>
          <a:xfrm>
            <a:off x="9406666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9826666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30" name="Shape 30"/>
          <p:cNvSpPr/>
          <p:nvPr/>
        </p:nvSpPr>
        <p:spPr>
          <a:xfrm>
            <a:off x="9826666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700000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850000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webinar scheduled for all staff</a:t>
            </a:r>
          </a:p>
        </p:txBody>
      </p:sp>
      <p:sp>
        <p:nvSpPr>
          <p:cNvPr id="33" name="Shape 33"/>
          <p:cNvSpPr/>
          <p:nvPr/>
        </p:nvSpPr>
        <p:spPr>
          <a:xfrm>
            <a:off x="850000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34" name="Shape 34"/>
          <p:cNvSpPr/>
          <p:nvPr/>
        </p:nvSpPr>
        <p:spPr>
          <a:xfrm>
            <a:off x="2073332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35" name="Shape 35"/>
          <p:cNvSpPr/>
          <p:nvPr/>
        </p:nvSpPr>
        <p:spPr>
          <a:xfrm>
            <a:off x="2073332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493332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37" name="Shape 37"/>
          <p:cNvSpPr/>
          <p:nvPr/>
        </p:nvSpPr>
        <p:spPr>
          <a:xfrm>
            <a:off x="2493332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4366665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9" name="Shape 39"/>
          <p:cNvSpPr/>
          <p:nvPr/>
        </p:nvSpPr>
        <p:spPr>
          <a:xfrm>
            <a:off x="4516665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Seals recruited, their time granted</a:t>
            </a:r>
          </a:p>
        </p:txBody>
      </p:sp>
      <p:sp>
        <p:nvSpPr>
          <p:cNvPr id="40" name="Shape 40"/>
          <p:cNvSpPr/>
          <p:nvPr/>
        </p:nvSpPr>
        <p:spPr>
          <a:xfrm>
            <a:off x="4516665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Managers</a:t>
            </a:r>
          </a:p>
        </p:txBody>
      </p:sp>
      <p:sp>
        <p:nvSpPr>
          <p:cNvPr id="41" name="Shape 41"/>
          <p:cNvSpPr/>
          <p:nvPr/>
        </p:nvSpPr>
        <p:spPr>
          <a:xfrm>
            <a:off x="5739998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42" name="Shape 42"/>
          <p:cNvSpPr/>
          <p:nvPr/>
        </p:nvSpPr>
        <p:spPr>
          <a:xfrm>
            <a:off x="5739998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3" name="Shape 43"/>
          <p:cNvSpPr/>
          <p:nvPr/>
        </p:nvSpPr>
        <p:spPr>
          <a:xfrm>
            <a:off x="6159998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44" name="Shape 44"/>
          <p:cNvSpPr/>
          <p:nvPr/>
        </p:nvSpPr>
        <p:spPr>
          <a:xfrm>
            <a:off x="6159998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5" name="Shape 45"/>
          <p:cNvSpPr/>
          <p:nvPr/>
        </p:nvSpPr>
        <p:spPr>
          <a:xfrm>
            <a:off x="8033333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8183333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3039"/>
                </a:solidFill>
                <a:latin typeface="+mn-lt"/>
              </a:rPr>
              <a:t>The incident contact published</a:t>
            </a:r>
          </a:p>
        </p:txBody>
      </p:sp>
      <p:sp>
        <p:nvSpPr>
          <p:cNvPr id="47" name="Shape 47"/>
          <p:cNvSpPr/>
          <p:nvPr/>
        </p:nvSpPr>
        <p:spPr>
          <a:xfrm>
            <a:off x="8183333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48" name="Shape 48"/>
          <p:cNvSpPr/>
          <p:nvPr/>
        </p:nvSpPr>
        <p:spPr>
          <a:xfrm>
            <a:off x="9406666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49" name="Shape 49"/>
          <p:cNvSpPr/>
          <p:nvPr/>
        </p:nvSpPr>
        <p:spPr>
          <a:xfrm>
            <a:off x="9406666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9826666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51" name="Shape 51"/>
          <p:cNvSpPr/>
          <p:nvPr/>
        </p:nvSpPr>
        <p:spPr>
          <a:xfrm>
            <a:off x="9826666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Measure: volumes, never people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8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60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Approved tools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34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How many AI tools are on the list, and how many requests to add one were reviewed.</a:t>
            </a:r>
          </a:p>
        </p:txBody>
      </p:sp>
      <p:sp>
        <p:nvSpPr>
          <p:cNvPr id="15" name="Shape 15"/>
          <p:cNvSpPr/>
          <p:nvPr/>
        </p:nvSpPr>
        <p:spPr>
          <a:xfrm>
            <a:off x="3485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3565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045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People trained</a:t>
            </a:r>
          </a:p>
        </p:txBody>
      </p:sp>
      <p:sp>
        <p:nvSpPr>
          <p:cNvPr id="18" name="Shape 18"/>
          <p:cNvSpPr/>
          <p:nvPr/>
        </p:nvSpPr>
        <p:spPr>
          <a:xfrm>
            <a:off x="3485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3619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The share of staff trained, team by team, and the Seals trained.</a:t>
            </a:r>
          </a:p>
        </p:txBody>
      </p:sp>
      <p:sp>
        <p:nvSpPr>
          <p:cNvPr id="20" name="Shape 20"/>
          <p:cNvSpPr/>
          <p:nvPr/>
        </p:nvSpPr>
        <p:spPr>
          <a:xfrm>
            <a:off x="6270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635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830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Incidents reported</a:t>
            </a:r>
          </a:p>
        </p:txBody>
      </p:sp>
      <p:sp>
        <p:nvSpPr>
          <p:cNvPr id="23" name="Shape 23"/>
          <p:cNvSpPr/>
          <p:nvPr/>
        </p:nvSpPr>
        <p:spPr>
          <a:xfrm>
            <a:off x="6270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6404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How many, of what kind, how fast they were handled — with no names.</a:t>
            </a:r>
          </a:p>
        </p:txBody>
      </p:sp>
      <p:sp>
        <p:nvSpPr>
          <p:cNvPr id="25" name="Shape 25"/>
          <p:cNvSpPr/>
          <p:nvPr/>
        </p:nvSpPr>
        <p:spPr>
          <a:xfrm>
            <a:off x="9055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9135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9615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Detections by type</a:t>
            </a:r>
          </a:p>
        </p:txBody>
      </p:sp>
      <p:sp>
        <p:nvSpPr>
          <p:cNvPr id="28" name="Shape 28"/>
          <p:cNvSpPr/>
          <p:nvPr/>
        </p:nvSpPr>
        <p:spPr>
          <a:xfrm>
            <a:off x="9055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9189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000" dirty="0">
                <a:solidFill>
                  <a:srgbClr val="243039"/>
                </a:solidFill>
                <a:latin typeface="+mn-lt"/>
              </a:rPr>
              <a:t>Coming, once DoNotLeak runs inside: detections by data type, never the content.</a:t>
            </a:r>
          </a:p>
        </p:txBody>
      </p:sp>
      <p:pic>
        <p:nvPicPr>
          <p:cNvPr id="40" name="list-checks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0" y="2135600"/>
            <a:ext cx="268800" cy="268800"/>
          </a:xfrm>
          <a:prstGeom prst="rect">
            <a:avLst/>
          </a:prstGeom>
        </p:spPr>
      </p:pic>
      <p:pic>
        <p:nvPicPr>
          <p:cNvPr id="41" name="graduation-cap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600" y="2135600"/>
            <a:ext cx="268800" cy="268800"/>
          </a:xfrm>
          <a:prstGeom prst="rect">
            <a:avLst/>
          </a:prstGeom>
        </p:spPr>
      </p:pic>
      <p:pic>
        <p:nvPicPr>
          <p:cNvPr id="42" name="siren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600" y="2135600"/>
            <a:ext cx="268800" cy="268800"/>
          </a:xfrm>
          <a:prstGeom prst="rect">
            <a:avLst/>
          </a:prstGeom>
        </p:spPr>
      </p:pic>
      <p:pic>
        <p:nvPicPr>
          <p:cNvPr id="43" name="chart-bar-243039-256.png" descr="contee:kee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600" y="2135600"/>
            <a:ext cx="268800" cy="2688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000" b="0" i="0" dirty="0">
                <a:solidFill>
                  <a:srgbClr val="A85F49"/>
                </a:solidFill>
                <a:latin typeface="+mj-lt"/>
              </a:rPr>
              <a:t>Say yes to AI, with a frame that holds.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[DPO’s name] · [address]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Present the note to the executive committee: [date]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 the charter with your counsel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Recruit the first Seals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DoNotLeak kit published by Contee (https://donotleak.contee.eu/dpo)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benefit from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11</Slides>
  <Notes>10</Notes>
  <HiddenSlides>0</HiddenSlides>
  <MMClips>0</MMClips>
  <ScaleCrop>false</ScaleCrop>
  <HeadingPairs>
    <vt:vector size="2" baseType="variant">
      <vt:variant>
        <vt:lpstr>Slide Titles</vt:lpstr>
      </vt:variant>
      <vt:variant>
        <vt:i4>11</vt:i4>
      </vt:variant>
    </vt:vector>
  </HeadingPairs>
  <TitlesOfParts>
    <vt:vector size="11" baseType="lpstr">
      <vt:lpstr>Slide 1</vt:lpstr>
      <vt:lpstr>Three thirty-day phases, and what each delivers</vt:lpstr>
      <vt:lpstr>Seven streams over six fortnights</vt:lpstr>
      <vt:lpstr>Who does what — an example to adapt</vt:lpstr>
      <vt:lpstr>The governance bodies: who decides, how often</vt:lpstr>
      <vt:lpstr>Who hears what, through which channel, how often</vt:lpstr>
      <vt:lpstr>The Seals’ rituals, over the quarter</vt:lpstr>
      <vt:lpstr>Ready to launch?</vt:lpstr>
      <vt:lpstr>Measure: volumes, never people</vt:lpstr>
      <vt:lpstr>Say yes to AI, with a frame that holds.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DPO’s 90-day plan</dc:title>
  <dc:creator>pptx-rs</dc:creator>
  <cp:lastModifiedBy>pptx-rs</cp:lastModifiedBy>
  <cp:revision>1</cp:revision>
  <dcterms:created xsi:type="dcterms:W3CDTF">2026-10-15T08:33:49Z</dcterms:created>
  <dcterms:modified xsi:type="dcterms:W3CDTF">2026-10-15T08:33:49Z</dcterms:modified>
</cp:coreProperties>
</file>