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notesMaster" Target="notesMasters/notesMaster1.xml"/>
<Relationship Id="rId14" Type="http://schemas.openxmlformats.org/officeDocument/2006/relationships/presProps" Target="presProps.xml"/>
<Relationship Id="rId15" Type="http://schemas.openxmlformats.org/officeDocument/2006/relationships/viewProps" Target="viewProps.xml"/>
<Relationship Id="rId16" Type="http://schemas.openxmlformats.org/officeDocument/2006/relationships/theme" Target="theme/theme1.xml"/>
<Relationship Id="rId17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3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4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5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1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plan qui relie chaque élément du kit : trois phases de trente jours, sept chantiers, qui fait quoi, les instances, la communication, la liste de lancement et la mesure. Remplacez chaque champ entre [crochets].</a:t>
            </a:r>
          </a:p>
          <a:p>
            <a:r>
              <a:rPr lang="fr-FR" dirty="0"/>
              <a:t>Image : le panorama « un cadre donne de l’air » du jeu d’images DoNotLeak, en attendant la scène demandée à Contee-Design (D-1 : une DPO ouvre une mallette ; des collègues en prennent chacun un élément). Limite de l’image : la métaphore n’annonce pas la disparition du risque.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Chaque livrable a son modèle dans le kit : la note et la présentation au comité, la charte, la note au CSE, les modèles à copier (e-mails, registre, AIPD, questionnaire de sécurité, incident), le webinaire, la formation des Champions.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Décider : jours 1 à 15 ; cadrer : 1 à 30 ; lancer : 31 à 45 ; former : 31 à 75 ; animer : 46 à 90 ; mesurer : 61 à 90 ; réagir : à tout moment, dès le premier jour.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3}" type="slidenum">
              <a:rPr lang="fr-FR"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Un exemple : chaque organisme répartit ses rôles, avec une seule lettre A par ligne. Incident : l’organisme, responsable du traitement, répond de la notification (RGPD, art. 33) ; le DPO conseille et coordonne (art. 39).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4}" type="slidenum">
              <a:rPr lang="fr-FR"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comité IA et données tranche les exceptions : un outil demandé, un usage que la charte ne prévoit pas. Ce qu’il ne peut pas trancher remonte au comité de direction.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5}" type="slidenum">
              <a:rPr lang="fr-FR"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textes des e-mails d’annonce sont dans « Modèles à copier » ; la note au CSE et ses quatre diapositives sont dans le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6}" type="slidenum">
              <a:rPr lang="fr-FR"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rituels commencent après la formation des Champions (jours 31 à 45). Le rythme est un exemple : adaptez-le à la taille de vos équipes.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fr-FR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À cocher avant l’annonce à tout le personnel (jour 31) : chaque ligne a son modèle dans le kit.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8}" type="slidenum">
              <a:rPr lang="fr-FR"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Personne n’est surveillé ; ce que chacun écrit n’est pas lu. Les comptages de DoNotLeak au sein de l’organisme, par type de donnée, sont annoncés « bientôt » sur la page Gouvernance : ils n’existent pas encore.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fr-FR"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mention reste sur la dernière page de toute version adaptée : c’est la condition de la licence CC BY-SA 4.0. Un exemple à adapter, pas un conseil juridique.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B}" type="slidenum">
              <a:rPr lang="fr-FR"/>
              <a:t>11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9.xml"/>
<Relationship Id="rId3" Type="http://schemas.openxmlformats.org/officeDocument/2006/relationships/image" Target="../media/image2.png"/>
<Relationship Id="rId4" Type="http://schemas.openxmlformats.org/officeDocument/2006/relationships/image" Target="../media/image3.png"/>
<Relationship Id="rId5" Type="http://schemas.openxmlformats.org/officeDocument/2006/relationships/image" Target="../media/image4.png"/>
<Relationship Id="rId6" Type="http://schemas.openxmlformats.org/officeDocument/2006/relationships/image" Target="../media/image5.png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4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62-panorama-un-cadre-donne-de-l-air-cover.jpg" descr="contee:hero"/>
          <p:cNvPicPr>
            <a:picLocks noChangeAspect="1"/>
          </p:cNvPicPr>
          <p:nvPr/>
        </p:nvPicPr>
        <p:blipFill>
          <a:blip r:embed="rId3"/>
          <a:srcRect l="0" t="2849" r="0" b="2849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3600" dirty="0">
                <a:solidFill>
                  <a:srgbClr val="FFFFFF"/>
                </a:solidFill>
                <a:latin typeface="+mj-lt"/>
              </a:rPr>
              <a:t>Le plan à 90 jours du DPO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FFFFFF"/>
                </a:solidFill>
                <a:latin typeface="+mn-lt"/>
              </a:rPr>
              <a:t>Décider, cadrer, lancer, former, animer, mesurer, réagir · [Organisme]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Trois phases de trente jours, et ce que chacune livre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42824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988800" y="242824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Décider, cadrer · J1-30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3408240"/>
            <a:ext cx="3540000" cy="191352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850000" y="3568240"/>
            <a:ext cx="3240000" cy="1593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La décision du comité, un sponsor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La charte adaptée, le CSE informé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 registre, l’AIPD, le questionnaire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 contact incident publié</a:t>
            </a:r>
          </a:p>
        </p:txBody>
      </p:sp>
      <p:sp>
        <p:nvSpPr>
          <p:cNvPr id="14" name="Shape 14"/>
          <p:cNvSpPr/>
          <p:nvPr/>
        </p:nvSpPr>
        <p:spPr>
          <a:xfrm>
            <a:off x="4330000" y="242824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4618800" y="242824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Lancer, former · J31-60</a:t>
            </a:r>
          </a:p>
        </p:txBody>
      </p:sp>
      <p:sp>
        <p:nvSpPr>
          <p:cNvPr id="16" name="Shape 16"/>
          <p:cNvSpPr/>
          <p:nvPr/>
        </p:nvSpPr>
        <p:spPr>
          <a:xfrm>
            <a:off x="4330000" y="3408240"/>
            <a:ext cx="3540000" cy="191352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480000" y="3568240"/>
            <a:ext cx="3240000" cy="1593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L’annonce de la direction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 webinaire de 45 minutes pour tous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Les Champions recrutés et formés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Les managers formés</a:t>
            </a:r>
          </a:p>
        </p:txBody>
      </p:sp>
      <p:sp>
        <p:nvSpPr>
          <p:cNvPr id="18" name="Shape 18"/>
          <p:cNvSpPr/>
          <p:nvPr/>
        </p:nvSpPr>
        <p:spPr>
          <a:xfrm>
            <a:off x="7960000" y="2428240"/>
            <a:ext cx="3540000" cy="760000"/>
          </a:xfrm>
          <a:prstGeom prst="chevron">
            <a:avLst>
              <a:gd name="adj" fmla="val 38000"/>
            </a:avLst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994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8248800" y="2428240"/>
            <a:ext cx="2962400" cy="7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FFFFFF"/>
                </a:solidFill>
                <a:latin typeface="+mn-lt"/>
              </a:rPr>
              <a:t>Animer, mesurer · J61-90</a:t>
            </a:r>
          </a:p>
        </p:txBody>
      </p:sp>
      <p:sp>
        <p:nvSpPr>
          <p:cNvPr id="20" name="Shape 20"/>
          <p:cNvSpPr/>
          <p:nvPr/>
        </p:nvSpPr>
        <p:spPr>
          <a:xfrm>
            <a:off x="7960000" y="3408240"/>
            <a:ext cx="3540000" cy="191352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8110000" y="3568240"/>
            <a:ext cx="3240000" cy="1593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La réunion mensuelle des Champions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Des démonstrations dans les équipes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Des volumes suivis, jamais des personnes</a:t>
            </a:r>
          </a:p>
          <a:p>
            <a:pPr algn="l" marR="0" marL="204470" indent="-204470">
              <a:buSzPct val="100000"/>
              <a:buFont typeface="+mn-lt"/>
              <a:buChar char="•"/>
            </a:pPr>
            <a:r>
              <a:rPr lang="fr-FR" sz="1400" dirty="0">
                <a:solidFill>
                  <a:srgbClr val="243039"/>
                </a:solidFill>
                <a:latin typeface="+mn-lt"/>
              </a:rPr>
              <a:t>Le bilan au comité de direction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Sept chantiers sur six quinzaines</a:t>
            </a:r>
          </a:p>
        </p:txBody>
      </p:sp>
      <p:sp>
        <p:nvSpPr>
          <p:cNvPr id="10" name="Shape 10"/>
          <p:cNvSpPr/>
          <p:nvPr/>
        </p:nvSpPr>
        <p:spPr>
          <a:xfrm>
            <a:off x="3714000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3720000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J1-15</a:t>
            </a:r>
          </a:p>
        </p:txBody>
      </p:sp>
      <p:sp>
        <p:nvSpPr>
          <p:cNvPr id="12" name="Shape 12"/>
          <p:cNvSpPr/>
          <p:nvPr/>
        </p:nvSpPr>
        <p:spPr>
          <a:xfrm>
            <a:off x="5009333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5015333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J16-30</a:t>
            </a:r>
          </a:p>
        </p:txBody>
      </p:sp>
      <p:sp>
        <p:nvSpPr>
          <p:cNvPr id="14" name="Shape 14"/>
          <p:cNvSpPr/>
          <p:nvPr/>
        </p:nvSpPr>
        <p:spPr>
          <a:xfrm>
            <a:off x="6304666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6310666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J31-45</a:t>
            </a:r>
          </a:p>
        </p:txBody>
      </p:sp>
      <p:sp>
        <p:nvSpPr>
          <p:cNvPr id="16" name="Shape 16"/>
          <p:cNvSpPr/>
          <p:nvPr/>
        </p:nvSpPr>
        <p:spPr>
          <a:xfrm>
            <a:off x="7600000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7606000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J46-60</a:t>
            </a:r>
          </a:p>
        </p:txBody>
      </p:sp>
      <p:sp>
        <p:nvSpPr>
          <p:cNvPr id="18" name="Shape 18"/>
          <p:cNvSpPr/>
          <p:nvPr/>
        </p:nvSpPr>
        <p:spPr>
          <a:xfrm>
            <a:off x="8895332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19" name="Shape 19"/>
          <p:cNvSpPr/>
          <p:nvPr/>
        </p:nvSpPr>
        <p:spPr>
          <a:xfrm>
            <a:off x="8901332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J61-75</a:t>
            </a:r>
          </a:p>
        </p:txBody>
      </p:sp>
      <p:sp>
        <p:nvSpPr>
          <p:cNvPr id="20" name="Shape 20"/>
          <p:cNvSpPr/>
          <p:nvPr/>
        </p:nvSpPr>
        <p:spPr>
          <a:xfrm>
            <a:off x="10190666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10196666" y="1600000"/>
            <a:ext cx="1295333" cy="3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J76-90</a:t>
            </a:r>
          </a:p>
        </p:txBody>
      </p:sp>
      <p:sp>
        <p:nvSpPr>
          <p:cNvPr id="22" name="Shape 22"/>
          <p:cNvSpPr/>
          <p:nvPr/>
        </p:nvSpPr>
        <p:spPr>
          <a:xfrm>
            <a:off x="11486000" y="2020000"/>
            <a:ext cx="12000" cy="3880000"/>
          </a:xfrm>
          <a:prstGeom prst="rect">
            <a:avLst/>
          </a:prstGeom>
          <a:solidFill>
            <a:srgbClr val="E4EAEE"/>
          </a:solidFill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608560" y="2020000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Décider — note et comité</a:t>
            </a:r>
          </a:p>
        </p:txBody>
      </p:sp>
      <p:sp>
        <p:nvSpPr>
          <p:cNvPr id="24" name="Shape 24"/>
          <p:cNvSpPr/>
          <p:nvPr/>
        </p:nvSpPr>
        <p:spPr>
          <a:xfrm>
            <a:off x="3760000" y="2115428"/>
            <a:ext cx="1215333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5" name="Shape 25"/>
          <p:cNvSpPr/>
          <p:nvPr/>
        </p:nvSpPr>
        <p:spPr>
          <a:xfrm>
            <a:off x="608560" y="2587142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Cadrer — charte, CSE, registre</a:t>
            </a:r>
          </a:p>
        </p:txBody>
      </p:sp>
      <p:sp>
        <p:nvSpPr>
          <p:cNvPr id="26" name="Shape 26"/>
          <p:cNvSpPr/>
          <p:nvPr/>
        </p:nvSpPr>
        <p:spPr>
          <a:xfrm>
            <a:off x="3760000" y="2682571"/>
            <a:ext cx="2510666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608560" y="3154285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Lancer — annonce, webinaire</a:t>
            </a:r>
          </a:p>
        </p:txBody>
      </p:sp>
      <p:sp>
        <p:nvSpPr>
          <p:cNvPr id="28" name="Shape 28"/>
          <p:cNvSpPr/>
          <p:nvPr/>
        </p:nvSpPr>
        <p:spPr>
          <a:xfrm>
            <a:off x="6350666" y="3249714"/>
            <a:ext cx="1215333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608560" y="3721428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Former — tous, managers, Champions</a:t>
            </a:r>
          </a:p>
        </p:txBody>
      </p:sp>
      <p:sp>
        <p:nvSpPr>
          <p:cNvPr id="30" name="Shape 30"/>
          <p:cNvSpPr/>
          <p:nvPr/>
        </p:nvSpPr>
        <p:spPr>
          <a:xfrm>
            <a:off x="6350666" y="3816857"/>
            <a:ext cx="3806000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1" name="Shape 31"/>
          <p:cNvSpPr/>
          <p:nvPr/>
        </p:nvSpPr>
        <p:spPr>
          <a:xfrm>
            <a:off x="608560" y="4288571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Animer — rituels des Champions</a:t>
            </a:r>
          </a:p>
        </p:txBody>
      </p:sp>
      <p:sp>
        <p:nvSpPr>
          <p:cNvPr id="32" name="Shape 32"/>
          <p:cNvSpPr/>
          <p:nvPr/>
        </p:nvSpPr>
        <p:spPr>
          <a:xfrm>
            <a:off x="7646000" y="4384000"/>
            <a:ext cx="3806000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608560" y="4855714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Mesurer — des volumes</a:t>
            </a:r>
          </a:p>
        </p:txBody>
      </p:sp>
      <p:sp>
        <p:nvSpPr>
          <p:cNvPr id="34" name="Shape 34"/>
          <p:cNvSpPr/>
          <p:nvPr/>
        </p:nvSpPr>
        <p:spPr>
          <a:xfrm>
            <a:off x="8941332" y="4951142"/>
            <a:ext cx="2510666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608560" y="5422857"/>
            <a:ext cx="2900000" cy="477142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243039"/>
                </a:solidFill>
                <a:latin typeface="+mn-lt"/>
              </a:rPr>
              <a:t>Réagir — la marche à suivre</a:t>
            </a:r>
          </a:p>
        </p:txBody>
      </p:sp>
      <p:sp>
        <p:nvSpPr>
          <p:cNvPr id="36" name="Shape 36"/>
          <p:cNvSpPr/>
          <p:nvPr/>
        </p:nvSpPr>
        <p:spPr>
          <a:xfrm>
            <a:off x="3760000" y="5518285"/>
            <a:ext cx="7692000" cy="286285"/>
          </a:xfrm>
          <a:prstGeom prst="roundRect">
            <a:avLst/>
          </a:prstGeom>
          <a:solidFill>
            <a:srgbClr val="245B78"/>
          </a:solidFill>
          <a:ln w="1270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Qui fait quoi — un exemple à adapter</a:t>
            </a:r>
          </a:p>
        </p:txBody>
      </p:sp>
      <p:graphicFrame>
        <p:nvGraphicFramePr>
          <p:cNvPr id="601" name="Table 1"/>
          <p:cNvGraphicFramePr/>
          <p:nvPr/>
        </p:nvGraphicFramePr>
        <p:xfrm>
          <a:off x="700000" y="1500000"/>
          <a:ext cx="10792000" cy="3219994"/>
        </p:xfrm>
        <a:graphic>
          <a:graphicData uri="http://schemas.openxmlformats.org/drawingml/2006/table">
            <a:tbl>
              <a:tblPr firstRow="1" firstCol="1"/>
              <a:tblGrid>
                <a:gridCol w="2587258"/>
                <a:gridCol w="2301851"/>
                <a:gridCol w="773043"/>
                <a:gridCol w="1242085"/>
                <a:gridCol w="671271"/>
                <a:gridCol w="1526753"/>
                <a:gridCol w="1689739"/>
              </a:tblGrid>
              <a:tr h="46000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Chantier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DCE5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Comité de direction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DSI / RSSI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RH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Managers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Champions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Charte IA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Outil de protection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Formation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Champions du colmatage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  <a:r>
                        <a:rPr lang="fr-FR" sz="1400" b="0">
                          <a:solidFill>
                            <a:srgbClr val="66747D"/>
                          </a:solidFill>
                          <a:latin typeface="+mn-lt"/>
                        </a:rPr>
                        <a:t>/</a:t>
                      </a:r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Mesure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9999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Incident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A36A32"/>
                          </a:solidFill>
                          <a:latin typeface="+mn-lt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5B78"/>
                          </a:solidFill>
                          <a:latin typeface="+mn-lt"/>
                        </a:rPr>
                        <a:t>R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66747D"/>
                          </a:solidFill>
                          <a:latin typeface="+mn-lt"/>
                        </a:rPr>
                        <a:t>I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566A58"/>
                          </a:solidFill>
                          <a:latin typeface="+mn-lt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Shape 11"/>
          <p:cNvSpPr/>
          <p:nvPr/>
        </p:nvSpPr>
        <p:spPr>
          <a:xfrm>
            <a:off x="60856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R</a:t>
            </a:r>
          </a:p>
        </p:txBody>
      </p:sp>
      <p:sp>
        <p:nvSpPr>
          <p:cNvPr id="12" name="Shape 12"/>
          <p:cNvSpPr/>
          <p:nvPr/>
        </p:nvSpPr>
        <p:spPr>
          <a:xfrm>
            <a:off x="810480" y="4859994"/>
            <a:ext cx="212312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Réalise</a:t>
            </a:r>
          </a:p>
        </p:txBody>
      </p:sp>
      <p:sp>
        <p:nvSpPr>
          <p:cNvPr id="13" name="Shape 13"/>
          <p:cNvSpPr/>
          <p:nvPr/>
        </p:nvSpPr>
        <p:spPr>
          <a:xfrm>
            <a:off x="319360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A36A32"/>
                </a:solidFill>
                <a:latin typeface="+mn-lt"/>
              </a:rPr>
              <a:t>A</a:t>
            </a:r>
          </a:p>
        </p:txBody>
      </p:sp>
      <p:sp>
        <p:nvSpPr>
          <p:cNvPr id="14" name="Shape 14"/>
          <p:cNvSpPr/>
          <p:nvPr/>
        </p:nvSpPr>
        <p:spPr>
          <a:xfrm>
            <a:off x="3395520" y="4859994"/>
            <a:ext cx="212312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Répond du résultat</a:t>
            </a:r>
          </a:p>
        </p:txBody>
      </p:sp>
      <p:sp>
        <p:nvSpPr>
          <p:cNvPr id="15" name="Shape 15"/>
          <p:cNvSpPr/>
          <p:nvPr/>
        </p:nvSpPr>
        <p:spPr>
          <a:xfrm>
            <a:off x="577864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566A58"/>
                </a:solidFill>
                <a:latin typeface="+mn-lt"/>
              </a:rPr>
              <a:t>C</a:t>
            </a:r>
          </a:p>
        </p:txBody>
      </p:sp>
      <p:sp>
        <p:nvSpPr>
          <p:cNvPr id="16" name="Shape 16"/>
          <p:cNvSpPr/>
          <p:nvPr/>
        </p:nvSpPr>
        <p:spPr>
          <a:xfrm>
            <a:off x="5980560" y="4859994"/>
            <a:ext cx="212312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Consulté</a:t>
            </a:r>
          </a:p>
        </p:txBody>
      </p:sp>
      <p:sp>
        <p:nvSpPr>
          <p:cNvPr id="17" name="Shape 17"/>
          <p:cNvSpPr/>
          <p:nvPr/>
        </p:nvSpPr>
        <p:spPr>
          <a:xfrm>
            <a:off x="8363680" y="4859994"/>
            <a:ext cx="32480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66747D"/>
                </a:solidFill>
                <a:latin typeface="+mn-lt"/>
              </a:rPr>
              <a:t>I</a:t>
            </a:r>
          </a:p>
        </p:txBody>
      </p:sp>
      <p:sp>
        <p:nvSpPr>
          <p:cNvPr id="18" name="Shape 18"/>
          <p:cNvSpPr/>
          <p:nvPr/>
        </p:nvSpPr>
        <p:spPr>
          <a:xfrm>
            <a:off x="8565600" y="4859994"/>
            <a:ext cx="2123120" cy="33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Informé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Les instances : qui décide, à quel rythme</a:t>
            </a:r>
          </a:p>
        </p:txBody>
      </p:sp>
      <p:graphicFrame>
        <p:nvGraphicFramePr>
          <p:cNvPr id="602" name="Table 2"/>
          <p:cNvGraphicFramePr/>
          <p:nvPr/>
        </p:nvGraphicFramePr>
        <p:xfrm>
          <a:off x="700000" y="1500000"/>
          <a:ext cx="10792000" cy="3167014"/>
        </p:xfrm>
        <a:graphic>
          <a:graphicData uri="http://schemas.openxmlformats.org/drawingml/2006/table">
            <a:tbl>
              <a:tblPr firstRow="1" firstCol="1"/>
              <a:tblGrid>
                <a:gridCol w="1668467"/>
                <a:gridCol w="2487395"/>
                <a:gridCol w="1711194"/>
                <a:gridCol w="3275465"/>
                <a:gridCol w="1649479"/>
              </a:tblGrid>
              <a:tr h="638134">
                <a:tc>
                  <a:txBody>
                    <a:bodyPr/>
                    <a:lstStyle/>
                    <a:p>
                      <a:pPr algn="l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Instance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DCE5E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Membres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Fréquence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Mandat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Escalade vers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842960">
                <a:tc>
                  <a:txBody>
                    <a:bodyPr/>
                    <a:lstStyle/>
                    <a:p>
                      <a:pPr algn="l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Comité IA et données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DPO, DSI / RSSI, juridique, RH, deux managers, un Champion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Mensuel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Tient la liste des outils validés, tranche les exceptions, suit les volumes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Comité de direction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42960">
                <a:tc>
                  <a:txBody>
                    <a:bodyPr/>
                    <a:lstStyle/>
                    <a:p>
                      <a:pPr algn="l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Comité de direction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La direction générale, le sponsor ; le DPO invité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Trimestriel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Approuve la charte et ses révisions, décide des moyens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/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42960">
                <a:tc>
                  <a:txBody>
                    <a:bodyPr/>
                    <a:lstStyle/>
                    <a:p>
                      <a:pPr algn="l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Réunion des Champions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19050" cap="flat">
                      <a:solidFill>
                        <a:srgbClr val="245B78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Les Champions du colmatage, le 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Mensuel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Partage les questions et les leçons, prépare les démonstrations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Comité IA et données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Qui entend quoi, par quel canal, à quel rythme</a:t>
            </a:r>
          </a:p>
        </p:txBody>
      </p:sp>
      <p:graphicFrame>
        <p:nvGraphicFramePr>
          <p:cNvPr id="603" name="Table 3"/>
          <p:cNvGraphicFramePr/>
          <p:nvPr/>
        </p:nvGraphicFramePr>
        <p:xfrm>
          <a:off x="700000" y="1500000"/>
          <a:ext cx="10792000" cy="4402956"/>
        </p:xfrm>
        <a:graphic>
          <a:graphicData uri="http://schemas.openxmlformats.org/drawingml/2006/table">
            <a:tbl>
              <a:tblPr firstRow="1" firstCol="0"/>
              <a:tblGrid>
                <a:gridCol w="1800134"/>
                <a:gridCol w="2163074"/>
                <a:gridCol w="2139793"/>
                <a:gridCol w="2739994"/>
                <a:gridCol w="1949005"/>
              </a:tblGrid>
              <a:tr h="520000">
                <a:tc>
                  <a:txBody>
                    <a:bodyPr/>
                    <a:lstStyle/>
                    <a:p>
                      <a:pPr algn="l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Audience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Message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Canal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Cadence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>
                          <a:solidFill>
                            <a:srgbClr val="243039"/>
                          </a:solidFill>
                          <a:latin typeface="+mn-lt"/>
                        </a:rPr>
                        <a:t>Responsable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759999"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Comité de direction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La décision, puis les volumes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Comité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Trimestrielle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59999"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Managers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Le cadre, le temps des Champions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Réunion de managers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Au lancement, puis mensuelle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DPO et RH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842960"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Tout le personnel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La charte, l’outil, le réflexe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E-mail, webinaire, intranet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Au lancement, puis rappels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Direction et 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59999"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Champions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Les rituels, les questions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Réunion, canal dédié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Mensuelle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DPO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759999"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CSE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L’outil, la charte, la mesure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Réunion du CSE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Avant le lancement, bilan à 90 jours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0">
                          <a:solidFill>
                            <a:srgbClr val="243039"/>
                          </a:solidFill>
                          <a:latin typeface="+mn-lt"/>
                        </a:rPr>
                        <a:t>DPO et RH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Les rituels des Champions, sur le trimestre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817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Réunion des Champions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2167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 i="1">
                <a:solidFill>
                  <a:srgbClr val="66747D"/>
                </a:solidFill>
                <a:latin typeface="+mn-lt"/>
              </a:rPr>
              <a:t>une fois par mois</a:t>
            </a:r>
          </a:p>
        </p:txBody>
      </p:sp>
      <p:sp>
        <p:nvSpPr>
          <p:cNvPr id="12" name="Shape 12"/>
          <p:cNvSpPr/>
          <p:nvPr/>
        </p:nvSpPr>
        <p:spPr>
          <a:xfrm>
            <a:off x="3450000" y="2137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13" name="Shape 13"/>
          <p:cNvSpPr/>
          <p:nvPr/>
        </p:nvSpPr>
        <p:spPr>
          <a:xfrm>
            <a:off x="6420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4" name="Shape 14"/>
          <p:cNvSpPr/>
          <p:nvPr/>
        </p:nvSpPr>
        <p:spPr>
          <a:xfrm>
            <a:off x="85950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5" name="Shape 15"/>
          <p:cNvSpPr/>
          <p:nvPr/>
        </p:nvSpPr>
        <p:spPr>
          <a:xfrm>
            <a:off x="10552500" y="20375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16" name="Shape 16"/>
          <p:cNvSpPr/>
          <p:nvPr/>
        </p:nvSpPr>
        <p:spPr>
          <a:xfrm>
            <a:off x="700000" y="2589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700000" y="2712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Lettre des Champions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3062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 i="1">
                <a:solidFill>
                  <a:srgbClr val="66747D"/>
                </a:solidFill>
                <a:latin typeface="+mn-lt"/>
              </a:rPr>
              <a:t>une fois par mois</a:t>
            </a:r>
          </a:p>
        </p:txBody>
      </p:sp>
      <p:sp>
        <p:nvSpPr>
          <p:cNvPr id="19" name="Shape 19"/>
          <p:cNvSpPr/>
          <p:nvPr/>
        </p:nvSpPr>
        <p:spPr>
          <a:xfrm>
            <a:off x="3450000" y="3032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0" name="Shape 20"/>
          <p:cNvSpPr/>
          <p:nvPr/>
        </p:nvSpPr>
        <p:spPr>
          <a:xfrm>
            <a:off x="68275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1" name="Shape 21"/>
          <p:cNvSpPr/>
          <p:nvPr/>
        </p:nvSpPr>
        <p:spPr>
          <a:xfrm>
            <a:off x="90025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2" name="Shape 22"/>
          <p:cNvSpPr/>
          <p:nvPr/>
        </p:nvSpPr>
        <p:spPr>
          <a:xfrm>
            <a:off x="10815000" y="297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3" name="Shape 23"/>
          <p:cNvSpPr/>
          <p:nvPr/>
        </p:nvSpPr>
        <p:spPr>
          <a:xfrm>
            <a:off x="700000" y="3484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24" name="Shape 24"/>
          <p:cNvSpPr/>
          <p:nvPr/>
        </p:nvSpPr>
        <p:spPr>
          <a:xfrm>
            <a:off x="700000" y="3607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Défi trimestriel</a:t>
            </a:r>
          </a:p>
        </p:txBody>
      </p:sp>
      <p:sp>
        <p:nvSpPr>
          <p:cNvPr id="25" name="Shape 25"/>
          <p:cNvSpPr/>
          <p:nvPr/>
        </p:nvSpPr>
        <p:spPr>
          <a:xfrm>
            <a:off x="700000" y="3957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 i="1">
                <a:solidFill>
                  <a:srgbClr val="66747D"/>
                </a:solidFill>
                <a:latin typeface="+mn-lt"/>
              </a:rPr>
              <a:t>lancé, puis ses résultats</a:t>
            </a:r>
          </a:p>
        </p:txBody>
      </p:sp>
      <p:sp>
        <p:nvSpPr>
          <p:cNvPr id="26" name="Shape 26"/>
          <p:cNvSpPr/>
          <p:nvPr/>
        </p:nvSpPr>
        <p:spPr>
          <a:xfrm>
            <a:off x="3450000" y="3927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27" name="Shape 27"/>
          <p:cNvSpPr/>
          <p:nvPr/>
        </p:nvSpPr>
        <p:spPr>
          <a:xfrm>
            <a:off x="7442500" y="37625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8" name="Shape 28"/>
          <p:cNvSpPr/>
          <p:nvPr/>
        </p:nvSpPr>
        <p:spPr>
          <a:xfrm>
            <a:off x="10342500" y="37625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29" name="Shape 29"/>
          <p:cNvSpPr/>
          <p:nvPr/>
        </p:nvSpPr>
        <p:spPr>
          <a:xfrm>
            <a:off x="700000" y="4379000"/>
            <a:ext cx="10800000" cy="12000"/>
          </a:xfrm>
          <a:prstGeom prst="rect">
            <a:avLst/>
          </a:prstGeom>
          <a:solidFill>
            <a:srgbClr val="EEF1F3"/>
          </a:solidFill>
        </p:spPr>
        <p:txBody>
          <a:bodyPr/>
          <a:lstStyle/>
          <a:p>
            <a:endParaRPr/>
          </a:p>
        </p:txBody>
      </p:sp>
      <p:sp>
        <p:nvSpPr>
          <p:cNvPr id="30" name="Shape 30"/>
          <p:cNvSpPr/>
          <p:nvPr/>
        </p:nvSpPr>
        <p:spPr>
          <a:xfrm>
            <a:off x="700000" y="4502500"/>
            <a:ext cx="2500000" cy="36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Démonstration en équipe</a:t>
            </a:r>
          </a:p>
        </p:txBody>
      </p:sp>
      <p:sp>
        <p:nvSpPr>
          <p:cNvPr id="31" name="Shape 31"/>
          <p:cNvSpPr/>
          <p:nvPr/>
        </p:nvSpPr>
        <p:spPr>
          <a:xfrm>
            <a:off x="700000" y="4852500"/>
            <a:ext cx="25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dirty="0" i="1">
                <a:solidFill>
                  <a:srgbClr val="66747D"/>
                </a:solidFill>
                <a:latin typeface="+mn-lt"/>
              </a:rPr>
              <a:t>chaque semaine, une équipe</a:t>
            </a:r>
          </a:p>
        </p:txBody>
      </p:sp>
      <p:sp>
        <p:nvSpPr>
          <p:cNvPr id="32" name="Shape 32"/>
          <p:cNvSpPr/>
          <p:nvPr/>
        </p:nvSpPr>
        <p:spPr>
          <a:xfrm>
            <a:off x="3450000" y="4822500"/>
            <a:ext cx="7750000" cy="2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33" name="Shape 33"/>
          <p:cNvSpPr/>
          <p:nvPr/>
        </p:nvSpPr>
        <p:spPr>
          <a:xfrm>
            <a:off x="646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4" name="Shape 34"/>
          <p:cNvSpPr/>
          <p:nvPr/>
        </p:nvSpPr>
        <p:spPr>
          <a:xfrm>
            <a:off x="7045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5" name="Shape 35"/>
          <p:cNvSpPr/>
          <p:nvPr/>
        </p:nvSpPr>
        <p:spPr>
          <a:xfrm>
            <a:off x="755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6" name="Shape 36"/>
          <p:cNvSpPr/>
          <p:nvPr/>
        </p:nvSpPr>
        <p:spPr>
          <a:xfrm>
            <a:off x="813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7" name="Shape 37"/>
          <p:cNvSpPr/>
          <p:nvPr/>
        </p:nvSpPr>
        <p:spPr>
          <a:xfrm>
            <a:off x="871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8" name="Shape 38"/>
          <p:cNvSpPr/>
          <p:nvPr/>
        </p:nvSpPr>
        <p:spPr>
          <a:xfrm>
            <a:off x="92925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39" name="Shape 39"/>
          <p:cNvSpPr/>
          <p:nvPr/>
        </p:nvSpPr>
        <p:spPr>
          <a:xfrm>
            <a:off x="9800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0" name="Shape 40"/>
          <p:cNvSpPr/>
          <p:nvPr/>
        </p:nvSpPr>
        <p:spPr>
          <a:xfrm>
            <a:off x="10380000" y="47675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41" name="Shape 41"/>
          <p:cNvSpPr/>
          <p:nvPr/>
        </p:nvSpPr>
        <p:spPr>
          <a:xfrm>
            <a:off x="362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42" name="Shape 42"/>
          <p:cNvSpPr/>
          <p:nvPr/>
        </p:nvSpPr>
        <p:spPr>
          <a:xfrm>
            <a:off x="293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J1</a:t>
            </a:r>
          </a:p>
        </p:txBody>
      </p:sp>
      <p:sp>
        <p:nvSpPr>
          <p:cNvPr id="43" name="Shape 43"/>
          <p:cNvSpPr/>
          <p:nvPr/>
        </p:nvSpPr>
        <p:spPr>
          <a:xfrm>
            <a:off x="6041666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44" name="Shape 44"/>
          <p:cNvSpPr/>
          <p:nvPr/>
        </p:nvSpPr>
        <p:spPr>
          <a:xfrm>
            <a:off x="5346665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J30</a:t>
            </a:r>
          </a:p>
        </p:txBody>
      </p:sp>
      <p:sp>
        <p:nvSpPr>
          <p:cNvPr id="45" name="Shape 45"/>
          <p:cNvSpPr/>
          <p:nvPr/>
        </p:nvSpPr>
        <p:spPr>
          <a:xfrm>
            <a:off x="8458332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46" name="Shape 46"/>
          <p:cNvSpPr/>
          <p:nvPr/>
        </p:nvSpPr>
        <p:spPr>
          <a:xfrm>
            <a:off x="7763332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J60</a:t>
            </a:r>
          </a:p>
        </p:txBody>
      </p:sp>
      <p:sp>
        <p:nvSpPr>
          <p:cNvPr id="47" name="Shape 47"/>
          <p:cNvSpPr/>
          <p:nvPr/>
        </p:nvSpPr>
        <p:spPr>
          <a:xfrm>
            <a:off x="10875000" y="5280000"/>
            <a:ext cx="10000" cy="90000"/>
          </a:xfrm>
          <a:prstGeom prst="rect">
            <a:avLst/>
          </a:prstGeom>
          <a:solidFill>
            <a:srgbClr val="C7D2D9"/>
          </a:solidFill>
        </p:spPr>
        <p:txBody>
          <a:bodyPr/>
          <a:lstStyle/>
          <a:p>
            <a:endParaRPr/>
          </a:p>
        </p:txBody>
      </p:sp>
      <p:sp>
        <p:nvSpPr>
          <p:cNvPr id="48" name="Shape 48"/>
          <p:cNvSpPr/>
          <p:nvPr/>
        </p:nvSpPr>
        <p:spPr>
          <a:xfrm>
            <a:off x="10180000" y="5370000"/>
            <a:ext cx="1400000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ctr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J90</a:t>
            </a:r>
          </a:p>
        </p:txBody>
      </p:sp>
      <p:sp>
        <p:nvSpPr>
          <p:cNvPr id="49" name="Shape 49"/>
          <p:cNvSpPr/>
          <p:nvPr/>
        </p:nvSpPr>
        <p:spPr>
          <a:xfrm>
            <a:off x="3450000" y="5815000"/>
            <a:ext cx="130000" cy="13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0" name="Shape 50"/>
          <p:cNvSpPr/>
          <p:nvPr/>
        </p:nvSpPr>
        <p:spPr>
          <a:xfrm>
            <a:off x="3700000" y="5770000"/>
            <a:ext cx="220000" cy="22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1" name="Shape 51"/>
          <p:cNvSpPr/>
          <p:nvPr/>
        </p:nvSpPr>
        <p:spPr>
          <a:xfrm>
            <a:off x="4040000" y="5705000"/>
            <a:ext cx="350000" cy="350000"/>
          </a:xfrm>
          <a:prstGeom prst="ellipse">
            <a:avLst/>
          </a:prstGeom>
          <a:solidFill>
            <a:srgbClr val="245B78"/>
          </a:solidFill>
          <a:ln w="19050">
            <a:solidFill>
              <a:srgbClr val="F7F9FA"/>
            </a:solidFill>
          </a:ln>
        </p:spPr>
        <p:txBody>
          <a:bodyPr/>
          <a:lstStyle/>
          <a:p>
            <a:endParaRPr/>
          </a:p>
        </p:txBody>
      </p:sp>
      <p:sp>
        <p:nvSpPr>
          <p:cNvPr id="52" name="Shape 52"/>
          <p:cNvSpPr/>
          <p:nvPr/>
        </p:nvSpPr>
        <p:spPr>
          <a:xfrm>
            <a:off x="4570000" y="5720000"/>
            <a:ext cx="4000000" cy="3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300" dirty="0">
                <a:solidFill>
                  <a:srgbClr val="66747D"/>
                </a:solidFill>
                <a:latin typeface="+mn-lt"/>
              </a:rPr>
              <a:t>Taille ∝ le temps qu’il prend</a:t>
            </a:r>
          </a:p>
        </p:txBody>
      </p:sp>
      <p:cxnSp>
        <p:nvCxnSpPr>
          <p:cNvPr id="93" name="Connector 93"/>
          <p:cNvCxnSpPr>
</p:cNvCxnSpPr>
          <p:nvPr/>
        </p:nvCxnSpPr>
        <p:spPr>
          <a:xfrm>
            <a:off x="11160000" y="2147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94" name="Connector 94"/>
          <p:cNvCxnSpPr>
</p:cNvCxnSpPr>
          <p:nvPr/>
        </p:nvCxnSpPr>
        <p:spPr>
          <a:xfrm>
            <a:off x="11160000" y="3042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95" name="Connector 95"/>
          <p:cNvCxnSpPr>
</p:cNvCxnSpPr>
          <p:nvPr/>
        </p:nvCxnSpPr>
        <p:spPr>
          <a:xfrm>
            <a:off x="11160000" y="3937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cxnSp>
        <p:nvCxnSpPr>
          <p:cNvPr id="96" name="Connector 96"/>
          <p:cNvCxnSpPr>
</p:cNvCxnSpPr>
          <p:nvPr/>
        </p:nvCxnSpPr>
        <p:spPr>
          <a:xfrm>
            <a:off x="11160000" y="4832500"/>
            <a:ext cx="160000" cy="0"/>
          </a:xfrm>
          <a:prstGeom prst="straightConnector1">
            <a:avLst/>
          </a:prstGeom>
          <a:ln w="19050">
            <a:solidFill>
              <a:srgbClr val="66747D"/>
            </a:solidFill>
            <a:prstDash val="solid"/>
            <a:tailEnd type="triangle" w="med" len="med"/>
          </a:ln>
        </p:spPr>
      </p:cxn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Prêt à lancer ?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850000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La charte approuvée par le comité de direction</a:t>
            </a:r>
          </a:p>
        </p:txBody>
      </p:sp>
      <p:sp>
        <p:nvSpPr>
          <p:cNvPr id="12" name="Shape 12"/>
          <p:cNvSpPr/>
          <p:nvPr/>
        </p:nvSpPr>
        <p:spPr>
          <a:xfrm>
            <a:off x="850000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Sponsor</a:t>
            </a:r>
          </a:p>
        </p:txBody>
      </p:sp>
      <p:sp>
        <p:nvSpPr>
          <p:cNvPr id="13" name="Shape 13"/>
          <p:cNvSpPr/>
          <p:nvPr/>
        </p:nvSpPr>
        <p:spPr>
          <a:xfrm>
            <a:off x="2073332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14" name="Shape 14"/>
          <p:cNvSpPr/>
          <p:nvPr/>
        </p:nvSpPr>
        <p:spPr>
          <a:xfrm>
            <a:off x="2073332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5" name="Shape 15"/>
          <p:cNvSpPr/>
          <p:nvPr/>
        </p:nvSpPr>
        <p:spPr>
          <a:xfrm>
            <a:off x="2493332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16" name="Shape 16"/>
          <p:cNvSpPr/>
          <p:nvPr/>
        </p:nvSpPr>
        <p:spPr>
          <a:xfrm>
            <a:off x="2493332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366665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8" name="Shape 18"/>
          <p:cNvSpPr/>
          <p:nvPr/>
        </p:nvSpPr>
        <p:spPr>
          <a:xfrm>
            <a:off x="4516665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Le CSE informé, et consulté lorsque c’est requis</a:t>
            </a:r>
          </a:p>
        </p:txBody>
      </p:sp>
      <p:sp>
        <p:nvSpPr>
          <p:cNvPr id="19" name="Shape 19"/>
          <p:cNvSpPr/>
          <p:nvPr/>
        </p:nvSpPr>
        <p:spPr>
          <a:xfrm>
            <a:off x="4516665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DPO et RH</a:t>
            </a:r>
          </a:p>
        </p:txBody>
      </p:sp>
      <p:sp>
        <p:nvSpPr>
          <p:cNvPr id="20" name="Shape 20"/>
          <p:cNvSpPr/>
          <p:nvPr/>
        </p:nvSpPr>
        <p:spPr>
          <a:xfrm>
            <a:off x="5739998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21" name="Shape 21"/>
          <p:cNvSpPr/>
          <p:nvPr/>
        </p:nvSpPr>
        <p:spPr>
          <a:xfrm>
            <a:off x="5739998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159998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23" name="Shape 23"/>
          <p:cNvSpPr/>
          <p:nvPr/>
        </p:nvSpPr>
        <p:spPr>
          <a:xfrm>
            <a:off x="6159998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8033333" y="160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8183333" y="169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Le registre des traitements mis à jour</a:t>
            </a:r>
          </a:p>
        </p:txBody>
      </p:sp>
      <p:sp>
        <p:nvSpPr>
          <p:cNvPr id="26" name="Shape 26"/>
          <p:cNvSpPr/>
          <p:nvPr/>
        </p:nvSpPr>
        <p:spPr>
          <a:xfrm>
            <a:off x="8183333" y="274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27" name="Shape 27"/>
          <p:cNvSpPr/>
          <p:nvPr/>
        </p:nvSpPr>
        <p:spPr>
          <a:xfrm>
            <a:off x="9406666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28" name="Shape 28"/>
          <p:cNvSpPr/>
          <p:nvPr/>
        </p:nvSpPr>
        <p:spPr>
          <a:xfrm>
            <a:off x="9406666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9826666" y="313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30" name="Shape 30"/>
          <p:cNvSpPr/>
          <p:nvPr/>
        </p:nvSpPr>
        <p:spPr>
          <a:xfrm>
            <a:off x="9826666" y="339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1" name="Shape 31"/>
          <p:cNvSpPr/>
          <p:nvPr/>
        </p:nvSpPr>
        <p:spPr>
          <a:xfrm>
            <a:off x="700000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2" name="Shape 32"/>
          <p:cNvSpPr/>
          <p:nvPr/>
        </p:nvSpPr>
        <p:spPr>
          <a:xfrm>
            <a:off x="850000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Le webinaire programmé pour tout le personnel</a:t>
            </a:r>
          </a:p>
        </p:txBody>
      </p:sp>
      <p:sp>
        <p:nvSpPr>
          <p:cNvPr id="33" name="Shape 33"/>
          <p:cNvSpPr/>
          <p:nvPr/>
        </p:nvSpPr>
        <p:spPr>
          <a:xfrm>
            <a:off x="850000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34" name="Shape 34"/>
          <p:cNvSpPr/>
          <p:nvPr/>
        </p:nvSpPr>
        <p:spPr>
          <a:xfrm>
            <a:off x="2073332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35" name="Shape 35"/>
          <p:cNvSpPr/>
          <p:nvPr/>
        </p:nvSpPr>
        <p:spPr>
          <a:xfrm>
            <a:off x="2073332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6" name="Shape 36"/>
          <p:cNvSpPr/>
          <p:nvPr/>
        </p:nvSpPr>
        <p:spPr>
          <a:xfrm>
            <a:off x="2493332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37" name="Shape 37"/>
          <p:cNvSpPr/>
          <p:nvPr/>
        </p:nvSpPr>
        <p:spPr>
          <a:xfrm>
            <a:off x="2493332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8" name="Shape 38"/>
          <p:cNvSpPr/>
          <p:nvPr/>
        </p:nvSpPr>
        <p:spPr>
          <a:xfrm>
            <a:off x="4366665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39" name="Shape 39"/>
          <p:cNvSpPr/>
          <p:nvPr/>
        </p:nvSpPr>
        <p:spPr>
          <a:xfrm>
            <a:off x="4516665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Les Champions recrutés, leur temps accordé</a:t>
            </a:r>
          </a:p>
        </p:txBody>
      </p:sp>
      <p:sp>
        <p:nvSpPr>
          <p:cNvPr id="40" name="Shape 40"/>
          <p:cNvSpPr/>
          <p:nvPr/>
        </p:nvSpPr>
        <p:spPr>
          <a:xfrm>
            <a:off x="4516665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Managers</a:t>
            </a:r>
          </a:p>
        </p:txBody>
      </p:sp>
      <p:sp>
        <p:nvSpPr>
          <p:cNvPr id="41" name="Shape 41"/>
          <p:cNvSpPr/>
          <p:nvPr/>
        </p:nvSpPr>
        <p:spPr>
          <a:xfrm>
            <a:off x="5739998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42" name="Shape 42"/>
          <p:cNvSpPr/>
          <p:nvPr/>
        </p:nvSpPr>
        <p:spPr>
          <a:xfrm>
            <a:off x="5739998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3" name="Shape 43"/>
          <p:cNvSpPr/>
          <p:nvPr/>
        </p:nvSpPr>
        <p:spPr>
          <a:xfrm>
            <a:off x="6159998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44" name="Shape 44"/>
          <p:cNvSpPr/>
          <p:nvPr/>
        </p:nvSpPr>
        <p:spPr>
          <a:xfrm>
            <a:off x="6159998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5" name="Shape 45"/>
          <p:cNvSpPr/>
          <p:nvPr/>
        </p:nvSpPr>
        <p:spPr>
          <a:xfrm>
            <a:off x="8033333" y="3950000"/>
            <a:ext cx="3466666" cy="2150000"/>
          </a:xfrm>
          <a:prstGeom prst="roundRect">
            <a:avLst/>
          </a:prstGeom>
          <a:solidFill>
            <a:srgbClr val="FBFCFD"/>
          </a:solidFill>
          <a:ln w="1905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46" name="Shape 46"/>
          <p:cNvSpPr/>
          <p:nvPr/>
        </p:nvSpPr>
        <p:spPr>
          <a:xfrm>
            <a:off x="8183333" y="4040000"/>
            <a:ext cx="3166666" cy="105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3039"/>
                </a:solidFill>
                <a:latin typeface="+mn-lt"/>
              </a:rPr>
              <a:t>Le contact en cas d’incident publié</a:t>
            </a:r>
          </a:p>
        </p:txBody>
      </p:sp>
      <p:sp>
        <p:nvSpPr>
          <p:cNvPr id="47" name="Shape 47"/>
          <p:cNvSpPr/>
          <p:nvPr/>
        </p:nvSpPr>
        <p:spPr>
          <a:xfrm>
            <a:off x="8183333" y="5090000"/>
            <a:ext cx="3166666" cy="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200" dirty="0">
                <a:solidFill>
                  <a:srgbClr val="66747D"/>
                </a:solidFill>
                <a:latin typeface="+mn-lt"/>
              </a:rPr>
              <a:t>DPO</a:t>
            </a:r>
          </a:p>
        </p:txBody>
      </p:sp>
      <p:sp>
        <p:nvSpPr>
          <p:cNvPr id="48" name="Shape 48"/>
          <p:cNvSpPr/>
          <p:nvPr/>
        </p:nvSpPr>
        <p:spPr>
          <a:xfrm>
            <a:off x="9406666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✓</a:t>
            </a:r>
          </a:p>
        </p:txBody>
      </p:sp>
      <p:sp>
        <p:nvSpPr>
          <p:cNvPr id="49" name="Shape 49"/>
          <p:cNvSpPr/>
          <p:nvPr/>
        </p:nvSpPr>
        <p:spPr>
          <a:xfrm>
            <a:off x="9406666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50" name="Shape 50"/>
          <p:cNvSpPr/>
          <p:nvPr/>
        </p:nvSpPr>
        <p:spPr>
          <a:xfrm>
            <a:off x="9826666" y="5480000"/>
            <a:ext cx="300000" cy="24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b="1" dirty="0">
                <a:solidFill>
                  <a:srgbClr val="C7D2D9"/>
                </a:solidFill>
                <a:latin typeface="+mn-lt"/>
              </a:rPr>
              <a:t>✕</a:t>
            </a:r>
          </a:p>
        </p:txBody>
      </p:sp>
      <p:sp>
        <p:nvSpPr>
          <p:cNvPr id="51" name="Shape 51"/>
          <p:cNvSpPr/>
          <p:nvPr/>
        </p:nvSpPr>
        <p:spPr>
          <a:xfrm>
            <a:off x="9826666" y="5740000"/>
            <a:ext cx="300000" cy="3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7D2D9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Mesurer : des volumes, jamais des personnes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78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1260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Outils validés</a:t>
            </a:r>
          </a:p>
        </p:txBody>
      </p:sp>
      <p:sp>
        <p:nvSpPr>
          <p:cNvPr id="13" name="Shape 13"/>
          <p:cNvSpPr/>
          <p:nvPr/>
        </p:nvSpPr>
        <p:spPr>
          <a:xfrm>
            <a:off x="700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4" name="Shape 14"/>
          <p:cNvSpPr/>
          <p:nvPr/>
        </p:nvSpPr>
        <p:spPr>
          <a:xfrm>
            <a:off x="834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Combien d’outils d’IA sont sur la liste, et combien de demandes d’ajout ont été examinées.</a:t>
            </a:r>
          </a:p>
        </p:txBody>
      </p:sp>
      <p:sp>
        <p:nvSpPr>
          <p:cNvPr id="15" name="Shape 15"/>
          <p:cNvSpPr/>
          <p:nvPr/>
        </p:nvSpPr>
        <p:spPr>
          <a:xfrm>
            <a:off x="3485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3565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7" name="Shape 17"/>
          <p:cNvSpPr/>
          <p:nvPr/>
        </p:nvSpPr>
        <p:spPr>
          <a:xfrm>
            <a:off x="4045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Personnes formées</a:t>
            </a:r>
          </a:p>
        </p:txBody>
      </p:sp>
      <p:sp>
        <p:nvSpPr>
          <p:cNvPr id="18" name="Shape 18"/>
          <p:cNvSpPr/>
          <p:nvPr/>
        </p:nvSpPr>
        <p:spPr>
          <a:xfrm>
            <a:off x="3485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3619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La part du personnel formée, équipe par équipe, et les Champions formés.</a:t>
            </a:r>
          </a:p>
        </p:txBody>
      </p:sp>
      <p:sp>
        <p:nvSpPr>
          <p:cNvPr id="20" name="Shape 20"/>
          <p:cNvSpPr/>
          <p:nvPr/>
        </p:nvSpPr>
        <p:spPr>
          <a:xfrm>
            <a:off x="6270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1" name="Shape 21"/>
          <p:cNvSpPr/>
          <p:nvPr/>
        </p:nvSpPr>
        <p:spPr>
          <a:xfrm>
            <a:off x="6350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830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Incidents signalés</a:t>
            </a:r>
          </a:p>
        </p:txBody>
      </p:sp>
      <p:sp>
        <p:nvSpPr>
          <p:cNvPr id="23" name="Shape 23"/>
          <p:cNvSpPr/>
          <p:nvPr/>
        </p:nvSpPr>
        <p:spPr>
          <a:xfrm>
            <a:off x="6270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4" name="Shape 24"/>
          <p:cNvSpPr/>
          <p:nvPr/>
        </p:nvSpPr>
        <p:spPr>
          <a:xfrm>
            <a:off x="6404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Combien, de quel type, en combien de temps ils ont été traités — sans nom.</a:t>
            </a:r>
          </a:p>
        </p:txBody>
      </p:sp>
      <p:sp>
        <p:nvSpPr>
          <p:cNvPr id="25" name="Shape 25"/>
          <p:cNvSpPr/>
          <p:nvPr/>
        </p:nvSpPr>
        <p:spPr>
          <a:xfrm>
            <a:off x="9055000" y="2000000"/>
            <a:ext cx="2445000" cy="54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/>
            </a:r>
          </a:p>
        </p:txBody>
      </p:sp>
      <p:sp>
        <p:nvSpPr>
          <p:cNvPr id="26" name="Shape 26"/>
          <p:cNvSpPr/>
          <p:nvPr/>
        </p:nvSpPr>
        <p:spPr>
          <a:xfrm>
            <a:off x="9135000" y="2060000"/>
            <a:ext cx="420000" cy="420000"/>
          </a:xfrm>
          <a:prstGeom prst="roundRect">
            <a:avLst/>
          </a:prstGeom>
          <a:solidFill>
            <a:srgbClr val="FFFFFF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7" name="Shape 27"/>
          <p:cNvSpPr/>
          <p:nvPr/>
        </p:nvSpPr>
        <p:spPr>
          <a:xfrm>
            <a:off x="9615000" y="2000000"/>
            <a:ext cx="1825000" cy="540000"/>
          </a:xfrm>
          <a:prstGeom prst="roundRect">
            <a:avLst/>
          </a:prstGeom>
          <a:solidFill>
            <a:srgbClr val="245B78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Détections par type</a:t>
            </a:r>
          </a:p>
        </p:txBody>
      </p:sp>
      <p:sp>
        <p:nvSpPr>
          <p:cNvPr id="28" name="Shape 28"/>
          <p:cNvSpPr/>
          <p:nvPr/>
        </p:nvSpPr>
        <p:spPr>
          <a:xfrm>
            <a:off x="9055000" y="2610000"/>
            <a:ext cx="2445000" cy="279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9" name="Shape 29"/>
          <p:cNvSpPr/>
          <p:nvPr/>
        </p:nvSpPr>
        <p:spPr>
          <a:xfrm>
            <a:off x="9189280" y="2710000"/>
            <a:ext cx="2176440" cy="25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000" dirty="0">
                <a:solidFill>
                  <a:srgbClr val="243039"/>
                </a:solidFill>
                <a:latin typeface="+mn-lt"/>
              </a:rPr>
              <a:t>À venir, quand DoNotLeak tournera chez vous : les détections par type de donnée, jamais le contenu.</a:t>
            </a:r>
          </a:p>
        </p:txBody>
      </p:sp>
      <p:pic>
        <p:nvPicPr>
          <p:cNvPr id="40" name="list-checks-243039-256.png" descr="contee:kee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600" y="2135600"/>
            <a:ext cx="268800" cy="268800"/>
          </a:xfrm>
          <a:prstGeom prst="rect">
            <a:avLst/>
          </a:prstGeom>
        </p:spPr>
      </p:pic>
      <p:pic>
        <p:nvPicPr>
          <p:cNvPr id="41" name="graduation-cap-243039-256.png" descr="contee:kee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600" y="2135600"/>
            <a:ext cx="268800" cy="268800"/>
          </a:xfrm>
          <a:prstGeom prst="rect">
            <a:avLst/>
          </a:prstGeom>
        </p:spPr>
      </p:pic>
      <p:pic>
        <p:nvPicPr>
          <p:cNvPr id="42" name="siren-243039-256.png" descr="contee:kee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600" y="2135600"/>
            <a:ext cx="268800" cy="268800"/>
          </a:xfrm>
          <a:prstGeom prst="rect">
            <a:avLst/>
          </a:prstGeom>
        </p:spPr>
      </p:pic>
      <p:pic>
        <p:nvPicPr>
          <p:cNvPr id="43" name="chart-bar-243039-256.png" descr="contee:keep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10600" y="2135600"/>
            <a:ext cx="268800" cy="268800"/>
          </a:xfrm>
          <a:prstGeom prst="rect">
            <a:avLst/>
          </a:prstGeom>
        </p:spPr>
      </p:pic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fr-FR" sz="3000" b="0" i="0" dirty="0">
                <a:solidFill>
                  <a:srgbClr val="A85F49"/>
                </a:solidFill>
                <a:latin typeface="+mj-lt"/>
              </a:rPr>
              <a:t>Dire oui à l’IA, avec un cadre qui tient.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4000000"/>
            <a:ext cx="108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[Nom du DPO] · [adresse]</a:t>
            </a:r>
          </a:p>
        </p:txBody>
      </p:sp>
      <p:sp>
        <p:nvSpPr>
          <p:cNvPr id="11" name="Shape 11"/>
          <p:cNvSpPr/>
          <p:nvPr/>
        </p:nvSpPr>
        <p:spPr>
          <a:xfrm>
            <a:off x="700000" y="47000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2" name="Shape 12"/>
          <p:cNvSpPr/>
          <p:nvPr/>
        </p:nvSpPr>
        <p:spPr>
          <a:xfrm>
            <a:off x="65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1.</a:t>
            </a:r>
          </a:p>
        </p:txBody>
      </p:sp>
      <p:sp>
        <p:nvSpPr>
          <p:cNvPr id="13" name="Shape 13"/>
          <p:cNvSpPr/>
          <p:nvPr/>
        </p:nvSpPr>
        <p:spPr>
          <a:xfrm>
            <a:off x="103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Présenter la note au comité de direction : [date]</a:t>
            </a:r>
          </a:p>
        </p:txBody>
      </p:sp>
      <p:sp>
        <p:nvSpPr>
          <p:cNvPr id="14" name="Shape 14"/>
          <p:cNvSpPr/>
          <p:nvPr/>
        </p:nvSpPr>
        <p:spPr>
          <a:xfrm>
            <a:off x="437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2.</a:t>
            </a:r>
          </a:p>
        </p:txBody>
      </p:sp>
      <p:sp>
        <p:nvSpPr>
          <p:cNvPr id="15" name="Shape 15"/>
          <p:cNvSpPr/>
          <p:nvPr/>
        </p:nvSpPr>
        <p:spPr>
          <a:xfrm>
            <a:off x="475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Adapter la charte avec votre conseil</a:t>
            </a:r>
          </a:p>
        </p:txBody>
      </p:sp>
      <p:sp>
        <p:nvSpPr>
          <p:cNvPr id="16" name="Shape 16"/>
          <p:cNvSpPr/>
          <p:nvPr/>
        </p:nvSpPr>
        <p:spPr>
          <a:xfrm>
            <a:off x="8094280" y="4860000"/>
            <a:ext cx="3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b="1" dirty="0">
                <a:solidFill>
                  <a:srgbClr val="245B78"/>
                </a:solidFill>
                <a:latin typeface="+mn-lt"/>
              </a:rPr>
              <a:t>3.</a:t>
            </a:r>
          </a:p>
        </p:txBody>
      </p:sp>
      <p:sp>
        <p:nvSpPr>
          <p:cNvPr id="17" name="Shape 17"/>
          <p:cNvSpPr/>
          <p:nvPr/>
        </p:nvSpPr>
        <p:spPr>
          <a:xfrm>
            <a:off x="8474280" y="4860000"/>
            <a:ext cx="2980000" cy="129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Recruter les premiers Champions du colmatage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Licence — gardez cette mention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Adapté du kit DoNotLeak publié par Contee (https://donotleak.contee.eu/dpo) sous licence Creative Commons Attribution – Partage dans les mêmes conditions 4.0 (CC BY-SA 4.0, https://creativecommons.org/licenses/by-sa/4.0/deed.fr).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vous pouvez faire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Vous pouvez le copier, l’adapter et le diffuser, pour tout usage, en citant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0095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28592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 vous l’adaptez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28592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Partage dans les mêmes conditions : si vous publiez une version adaptée, publiez-la sous la même licence, pour que chacun puisse à son tour profiter des améliorations.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11</Slides>
  <Notes>10</Notes>
  <HiddenSlides>0</HiddenSlides>
  <MMClips>0</MMClips>
  <ScaleCrop>false</ScaleCrop>
  <HeadingPairs>
    <vt:vector size="2" baseType="variant">
      <vt:variant>
        <vt:lpstr>Slide Titles</vt:lpstr>
      </vt:variant>
      <vt:variant>
        <vt:i4>11</vt:i4>
      </vt:variant>
    </vt:vector>
  </HeadingPairs>
  <TitlesOfParts>
    <vt:vector size="11" baseType="lpstr">
      <vt:lpstr>Slide 1</vt:lpstr>
      <vt:lpstr>Trois phases de trente jours, et ce que chacune livre</vt:lpstr>
      <vt:lpstr>Sept chantiers sur six quinzaines</vt:lpstr>
      <vt:lpstr>Qui fait quoi — un exemple à adapter</vt:lpstr>
      <vt:lpstr>Les instances : qui décide, à quel rythme</vt:lpstr>
      <vt:lpstr>Qui entend quoi, par quel canal, à quel rythme</vt:lpstr>
      <vt:lpstr>Les rituels des Champions, sur le trimestre</vt:lpstr>
      <vt:lpstr>Prêt à lancer ?</vt:lpstr>
      <vt:lpstr>Mesurer : des volumes, jamais des personnes</vt:lpstr>
      <vt:lpstr>Dire oui à l’IA, avec un cadre qui tient.</vt:lpstr>
      <vt:lpstr>Licence — gardez cette mention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plan à 90 jours du DPO</dc:title>
  <dc:creator>pptx-rs</dc:creator>
  <cp:lastModifiedBy>pptx-rs</cp:lastModifiedBy>
  <cp:revision>1</cp:revision>
  <dcterms:created xsi:type="dcterms:W3CDTF">2026-10-15T08:29:07Z</dcterms:created>
  <dcterms:modified xsi:type="dcterms:W3CDTF">2026-10-15T08:29:07Z</dcterms:modified>
</cp:coreProperties>
</file>