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notesMaster" Target="notesMasters/notesMaster1.xml"/>
<Relationship Id="rId17" Type="http://schemas.openxmlformats.org/officeDocument/2006/relationships/presProps" Target="presProps.xml"/>
<Relationship Id="rId18" Type="http://schemas.openxmlformats.org/officeDocument/2006/relationships/viewProps" Target="viewProps.xml"/>
<Relationship Id="rId19" Type="http://schemas.openxmlformats.org/officeDocument/2006/relationships/theme" Target="theme/theme1.xml"/>
<Relationship Id="rId20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0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_rels/notesSlide1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1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Presented by [the DPO], fifteen minutes, with a decision asked for at the end. The one-page note (slide 2) goes out before the meeting as a pre-read; the full note is a separate document in the kit.</a:t>
            </a:r>
          </a:p>
          <a:p>
            <a:r>
              <a:rPr lang="en-US" dirty="0"/>
              <a:t>Picture: the panorama “a frame gives room to breathe” from the DoNotLeak picture set, until the scene requested from Contee-Design arrives (C-1: a DPO presents a one-page, three-phase plan to an attentive committee). The picture’s limit: the metaphor does not announce that the risk disappears.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send on its own, as a PDF, before the meeting; the full two-page note is in the kit.</a:t>
            </a:r>
          </a:p>
          <a:p>
            <a:r>
              <a:rPr lang="en-US" dirty="0"/>
              <a:t>Sources: Microsoft and LinkedIn, Work Trend Index 2024 — https://www.microsoft.com/en-us/worklab/work-trend-index/ai-at-work-is-here-now-comes-the-hard-part ; Verizon, Data Breach Investigations Report 2025 — https://www.verizon.com/business/resources/reports/2025-dbir-executive-summary.pdf ; GDPR, articles 24, 28 and 33 — https://eur-lex.europa.eu/eli/reg/2016/679/oj ; AI Act, article 4 — https://eur-lex.europa.eu/eli/reg/2024/1689/oj, as amended by Regulation (EU) 2026/1744 — https://eur-lex.europa.eu/eli/reg/2026/1744/oj.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Sources: Microsoft and LinkedIn, Work Trend Index 2024 (31,000 people, 31 countries); Verizon, DBIR 2025; GDPR, article 24; AI Act, article 4 (as worded by Regulation (EU) 2026/1744, in force since 27 July 2026; no certificate is required).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Microsoft and LinkedIn, Work Trend Index 2024 — 31,000 people surveyed in 31 countries. https://www.microsoft.com/en-us/worklab/work-trend-index/ai-at-work-is-here-now-comes-the-hard-part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Exposure: the text reaches the provider. Retention: history and logs, as its terms say. Training: on some consumer offers, depending on the terms and the settings; the CNIL recommends turning that reuse off. Memorisation: researchers extracted verbatim training data from a model (Carlini et al., USENIX Security 2021). Restitution: the EDPB holds that a model trained on personal data cannot, in all cases, be considered anonymous (opinion 28/2024).</a:t>
            </a:r>
          </a:p>
          <a:p>
            <a:r>
              <a:rPr lang="en-US" dirty="0"/>
              <a:t>Sources: CNIL — https://www.cnil.fr/en/cnils-qa-use-generative-ai-systems ; Carlini et al. — https://www.usenix.org/conference/usenixsecurity21/presentation/carlini-extracting ; EDPB — https://www.edpb.europa.eu/our-work-tools/our-documents/opinion-board-art-64/opinion-282024-certain-data-protection-aspects_en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Whether a given confidentiality clause is breached depends on its wording: a question for the legal team. A strategy or a margin can be confidential without a single piece of personal data.</a:t>
            </a:r>
          </a:p>
          <a:p>
            <a:r>
              <a:rPr lang="en-US" dirty="0"/>
              <a:t>The pictures’ limits: personal data goes beyond a list of detectable formats; a risk scenario, no real secret is shown; a contract scenario to qualify with the legal team, no automatic reading of the NDA.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Likelihood and impact are for [Organisation] to assess, from its own uses and data: this kit gives no value for them. The organisation answers for every line; the “Owner” column suggests who follows it.</a:t>
            </a:r>
          </a:p>
          <a:p>
            <a:r>
              <a:rPr lang="en-US" dirty="0"/>
              <a:t>Texts: GDPR, articles 5, 24, 28, 32, 33, 34 and chapter V — https://eur-lex.europa.eu/eli/reg/2016/679/oj ; Directive (EU) 2016/943 on trade secrets, article 2 — https://eur-lex.europa.eu/legal-content/EN/TXT/?uri=CELEX:32016L0943 ; AI Act, article 4 — https://eur-lex.europa.eu/eli/reg/2024/1689/oj.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ban without a practicable path invites detours; what holds is a frame people understand and a tool within everyone’s reach — which is also what the CNIL recommends: choose the tools, say what may be shared, train the people who use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detail, stream by stream, is in the kit’s “The DPO’s 90-day plan” deck.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example: each organisation shares its roles out, with a single A per row. Incident: the organisation, as controller, answers for the notification (GDPR, art. 33); the DPO advises and coordinates (art. 39).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A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Fill it in with the calculator (donotleak.contee.eu/calculator): five figures you know, computed in your browser — nothing you type is sent. The calculation counts 220 working days a year. These are occurrences, not distinct people: the same client counts again in every document that names them. This kit gives no figure in your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B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Banning without offering a practicable path can encourage detours: blocking changes nothing, people work around it. The frame brings the decision back to the moment of the gesture.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notice stays on the last page of any adapted version: it is the condition of the CC BY-SA 4.0 licence. An example to adapt, not legal advice.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Relationship Id="rId3" Type="http://schemas.openxmlformats.org/officeDocument/2006/relationships/image" Target="../media/image2.jpg"/>
<Relationship Id="rId4" Type="http://schemas.openxmlformats.org/officeDocument/2006/relationships/image" Target="../media/image3.jpg"/>
<Relationship Id="rId5" Type="http://schemas.openxmlformats.org/officeDocument/2006/relationships/image" Target="../media/image4.jpg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62-panorama-un-cadre-donne-de-l-air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3600" dirty="0">
                <a:solidFill>
                  <a:srgbClr val="FFFFFF"/>
                </a:solidFill>
                <a:latin typeface="+mj-lt"/>
              </a:rPr>
              <a:t>AI and our data — the risks and the plan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FFFFFF"/>
                </a:solidFill>
                <a:latin typeface="+mn-lt"/>
              </a:rPr>
              <a:t>Executive committee · 15 minutes and a decision · [Organisation] · [date]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note: AI and our data, on one page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85295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5B78"/>
                </a:solidFill>
                <a:latin typeface="+mn-lt"/>
              </a:rPr>
              <a:t>Situation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85295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Our teams use AI to draft, summarise, translate and code, and some of it goes through personal accounts: 78% of AI users bring their own AI tools to work (Microsoft and LinkedIn, 2024); 72% of employees who use AI on a work device do so with a non-corporate account (Verizon, 2025). At [Organisation]: [what you know of the uses].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492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644640"/>
            <a:ext cx="260000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5B78"/>
                </a:solidFill>
                <a:latin typeface="+mn-lt"/>
              </a:rPr>
              <a:t>The risk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644640"/>
            <a:ext cx="799144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What is pasted leaves outside any contract, any log and any policy: data about clients and staff, access keys, documents received in confidence, our know-how. Nobody decides it; nobody sees it.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2713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423520"/>
            <a:ext cx="2600000" cy="103583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5B78"/>
                </a:solidFill>
                <a:latin typeface="+mn-lt"/>
              </a:rPr>
              <a:t>What the texts say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423520"/>
            <a:ext cx="7991440" cy="103583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The organisation answers for its processing and must be able to demonstrate it (GDPR, art. 24); a provider processing data for it is bound by a contract (art. 28); a breach is documented and notified to the supervisory authority within 72 hours where feasible, unless it is unlikely to result in a risk (art. 33). Since February 2025, the organisation takes measures for its staff’s AI literacy (AI Act, art. 4).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5988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751040"/>
            <a:ext cx="260000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5B78"/>
                </a:solidFill>
                <a:latin typeface="+mn-lt"/>
              </a:rPr>
              <a:t>The 90-day plan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751040"/>
            <a:ext cx="7991440" cy="67007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 five-part frame: a charter, a tool at hand that shows what would leave before sending, training with Seals in the teams, measurement by volumes, a path to follow when something leaves. Three phases: decide and frame, launch and train, run and measure.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5606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712800"/>
            <a:ext cx="260000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300" dirty="0">
                <a:solidFill>
                  <a:srgbClr val="245B78"/>
                </a:solidFill>
                <a:latin typeface="+mn-lt"/>
              </a:rPr>
              <a:t>The decision requested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712800"/>
            <a:ext cx="7991440" cy="487199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200" dirty="0">
                <a:solidFill>
                  <a:srgbClr val="243039"/>
                </a:solidFill>
                <a:latin typeface="+mn-lt"/>
              </a:rPr>
              <a:t>Approve the AI charter, name a sponsor on the executive committee, start the 90 days on [date]. Owner: [name, role].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we found, what we propose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3386666" cy="50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600000"/>
            <a:ext cx="3266666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Situation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70000"/>
            <a:ext cx="3386666" cy="3525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900000" y="2290000"/>
            <a:ext cx="2986666" cy="330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78% of AI users bring their own tools (2024)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72% of employees using it at work: a non-corporate account (2025)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Here: [what you know of the uses]</a:t>
            </a:r>
          </a:p>
        </p:txBody>
      </p:sp>
      <p:sp>
        <p:nvSpPr>
          <p:cNvPr id="14" name="Shape 14"/>
          <p:cNvSpPr/>
          <p:nvPr/>
        </p:nvSpPr>
        <p:spPr>
          <a:xfrm>
            <a:off x="4406665" y="1600000"/>
            <a:ext cx="3386666" cy="50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466665" y="1600000"/>
            <a:ext cx="3266666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Findings</a:t>
            </a:r>
          </a:p>
        </p:txBody>
      </p:sp>
      <p:sp>
        <p:nvSpPr>
          <p:cNvPr id="16" name="Shape 16"/>
          <p:cNvSpPr/>
          <p:nvPr/>
        </p:nvSpPr>
        <p:spPr>
          <a:xfrm>
            <a:off x="4406665" y="2170000"/>
            <a:ext cx="3386666" cy="3525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606665" y="2290000"/>
            <a:ext cx="2986666" cy="330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Outside any contract, any log, any policy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The organisation answers for it (GDPR, art. 24)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AI literacy required since February 2025 (AI Act, art. 4)</a:t>
            </a:r>
          </a:p>
        </p:txBody>
      </p:sp>
      <p:sp>
        <p:nvSpPr>
          <p:cNvPr id="18" name="Shape 18"/>
          <p:cNvSpPr/>
          <p:nvPr/>
        </p:nvSpPr>
        <p:spPr>
          <a:xfrm>
            <a:off x="8113333" y="1600000"/>
            <a:ext cx="3386666" cy="500000"/>
          </a:xfrm>
          <a:prstGeom prst="roundRect">
            <a:avLst/>
          </a:prstGeom>
          <a:solidFill>
            <a:srgbClr val="A85F4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173333" y="1600000"/>
            <a:ext cx="3266666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Recommendation</a:t>
            </a:r>
          </a:p>
        </p:txBody>
      </p:sp>
      <p:sp>
        <p:nvSpPr>
          <p:cNvPr id="20" name="Shape 20"/>
          <p:cNvSpPr/>
          <p:nvPr/>
        </p:nvSpPr>
        <p:spPr>
          <a:xfrm>
            <a:off x="8113333" y="2170000"/>
            <a:ext cx="3386666" cy="3525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313333" y="2290000"/>
            <a:ext cx="2986666" cy="330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A five-part frame, in 90 days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A tool that shows what would leave, before sending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Volumes measured, never people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Most bring their own AI tools</a:t>
            </a:r>
          </a:p>
        </p:txBody>
      </p:sp>
      <p:sp>
        <p:nvSpPr>
          <p:cNvPr id="10" name="Shape 10"/>
          <p:cNvSpPr/>
          <p:nvPr/>
        </p:nvSpPr>
        <p:spPr>
          <a:xfrm>
            <a:off x="8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8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12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17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6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21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21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26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25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305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301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349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45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393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389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437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433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8" name="Shape 28"/>
          <p:cNvSpPr/>
          <p:nvPr/>
        </p:nvSpPr>
        <p:spPr>
          <a:xfrm>
            <a:off x="4814000" y="16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4770000" y="18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0" name="Shape 30"/>
          <p:cNvSpPr/>
          <p:nvPr/>
        </p:nvSpPr>
        <p:spPr>
          <a:xfrm>
            <a:off x="8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8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12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12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4" name="Shape 34"/>
          <p:cNvSpPr/>
          <p:nvPr/>
        </p:nvSpPr>
        <p:spPr>
          <a:xfrm>
            <a:off x="17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16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1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21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26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25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0" name="Shape 40"/>
          <p:cNvSpPr/>
          <p:nvPr/>
        </p:nvSpPr>
        <p:spPr>
          <a:xfrm>
            <a:off x="305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01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2" name="Shape 42"/>
          <p:cNvSpPr/>
          <p:nvPr/>
        </p:nvSpPr>
        <p:spPr>
          <a:xfrm>
            <a:off x="349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3" name="Shape 43"/>
          <p:cNvSpPr/>
          <p:nvPr/>
        </p:nvSpPr>
        <p:spPr>
          <a:xfrm>
            <a:off x="345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4" name="Shape 44"/>
          <p:cNvSpPr/>
          <p:nvPr/>
        </p:nvSpPr>
        <p:spPr>
          <a:xfrm>
            <a:off x="393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5" name="Shape 45"/>
          <p:cNvSpPr/>
          <p:nvPr/>
        </p:nvSpPr>
        <p:spPr>
          <a:xfrm>
            <a:off x="389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437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7" name="Shape 47"/>
          <p:cNvSpPr/>
          <p:nvPr/>
        </p:nvSpPr>
        <p:spPr>
          <a:xfrm>
            <a:off x="433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48" name="Shape 48"/>
          <p:cNvSpPr/>
          <p:nvPr/>
        </p:nvSpPr>
        <p:spPr>
          <a:xfrm>
            <a:off x="4814000" y="21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49" name="Shape 49"/>
          <p:cNvSpPr/>
          <p:nvPr/>
        </p:nvSpPr>
        <p:spPr>
          <a:xfrm>
            <a:off x="4770000" y="22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8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8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2" name="Shape 52"/>
          <p:cNvSpPr/>
          <p:nvPr/>
        </p:nvSpPr>
        <p:spPr>
          <a:xfrm>
            <a:off x="12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3" name="Shape 53"/>
          <p:cNvSpPr/>
          <p:nvPr/>
        </p:nvSpPr>
        <p:spPr>
          <a:xfrm>
            <a:off x="12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4" name="Shape 54"/>
          <p:cNvSpPr/>
          <p:nvPr/>
        </p:nvSpPr>
        <p:spPr>
          <a:xfrm>
            <a:off x="17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5" name="Shape 55"/>
          <p:cNvSpPr/>
          <p:nvPr/>
        </p:nvSpPr>
        <p:spPr>
          <a:xfrm>
            <a:off x="16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6" name="Shape 56"/>
          <p:cNvSpPr/>
          <p:nvPr/>
        </p:nvSpPr>
        <p:spPr>
          <a:xfrm>
            <a:off x="21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7" name="Shape 57"/>
          <p:cNvSpPr/>
          <p:nvPr/>
        </p:nvSpPr>
        <p:spPr>
          <a:xfrm>
            <a:off x="21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58" name="Shape 58"/>
          <p:cNvSpPr/>
          <p:nvPr/>
        </p:nvSpPr>
        <p:spPr>
          <a:xfrm>
            <a:off x="26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5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0" name="Shape 60"/>
          <p:cNvSpPr/>
          <p:nvPr/>
        </p:nvSpPr>
        <p:spPr>
          <a:xfrm>
            <a:off x="305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1" name="Shape 61"/>
          <p:cNvSpPr/>
          <p:nvPr/>
        </p:nvSpPr>
        <p:spPr>
          <a:xfrm>
            <a:off x="301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2" name="Shape 62"/>
          <p:cNvSpPr/>
          <p:nvPr/>
        </p:nvSpPr>
        <p:spPr>
          <a:xfrm>
            <a:off x="349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3" name="Shape 63"/>
          <p:cNvSpPr/>
          <p:nvPr/>
        </p:nvSpPr>
        <p:spPr>
          <a:xfrm>
            <a:off x="345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4" name="Shape 64"/>
          <p:cNvSpPr/>
          <p:nvPr/>
        </p:nvSpPr>
        <p:spPr>
          <a:xfrm>
            <a:off x="393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389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6" name="Shape 66"/>
          <p:cNvSpPr/>
          <p:nvPr/>
        </p:nvSpPr>
        <p:spPr>
          <a:xfrm>
            <a:off x="437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7" name="Shape 67"/>
          <p:cNvSpPr/>
          <p:nvPr/>
        </p:nvSpPr>
        <p:spPr>
          <a:xfrm>
            <a:off x="433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68" name="Shape 68"/>
          <p:cNvSpPr/>
          <p:nvPr/>
        </p:nvSpPr>
        <p:spPr>
          <a:xfrm>
            <a:off x="4814000" y="25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69" name="Shape 69"/>
          <p:cNvSpPr/>
          <p:nvPr/>
        </p:nvSpPr>
        <p:spPr>
          <a:xfrm>
            <a:off x="4770000" y="27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0" name="Shape 70"/>
          <p:cNvSpPr/>
          <p:nvPr/>
        </p:nvSpPr>
        <p:spPr>
          <a:xfrm>
            <a:off x="8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1" name="Shape 71"/>
          <p:cNvSpPr/>
          <p:nvPr/>
        </p:nvSpPr>
        <p:spPr>
          <a:xfrm>
            <a:off x="8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2" name="Shape 72"/>
          <p:cNvSpPr/>
          <p:nvPr/>
        </p:nvSpPr>
        <p:spPr>
          <a:xfrm>
            <a:off x="12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3" name="Shape 73"/>
          <p:cNvSpPr/>
          <p:nvPr/>
        </p:nvSpPr>
        <p:spPr>
          <a:xfrm>
            <a:off x="12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4" name="Shape 74"/>
          <p:cNvSpPr/>
          <p:nvPr/>
        </p:nvSpPr>
        <p:spPr>
          <a:xfrm>
            <a:off x="17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16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6" name="Shape 76"/>
          <p:cNvSpPr/>
          <p:nvPr/>
        </p:nvSpPr>
        <p:spPr>
          <a:xfrm>
            <a:off x="21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7" name="Shape 77"/>
          <p:cNvSpPr/>
          <p:nvPr/>
        </p:nvSpPr>
        <p:spPr>
          <a:xfrm>
            <a:off x="21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78" name="Shape 78"/>
          <p:cNvSpPr/>
          <p:nvPr/>
        </p:nvSpPr>
        <p:spPr>
          <a:xfrm>
            <a:off x="26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79" name="Shape 79"/>
          <p:cNvSpPr/>
          <p:nvPr/>
        </p:nvSpPr>
        <p:spPr>
          <a:xfrm>
            <a:off x="25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" name="Shape 80"/>
          <p:cNvSpPr/>
          <p:nvPr/>
        </p:nvSpPr>
        <p:spPr>
          <a:xfrm>
            <a:off x="305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301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2" name="Shape 82"/>
          <p:cNvSpPr/>
          <p:nvPr/>
        </p:nvSpPr>
        <p:spPr>
          <a:xfrm>
            <a:off x="349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3" name="Shape 83"/>
          <p:cNvSpPr/>
          <p:nvPr/>
        </p:nvSpPr>
        <p:spPr>
          <a:xfrm>
            <a:off x="345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4" name="Shape 84"/>
          <p:cNvSpPr/>
          <p:nvPr/>
        </p:nvSpPr>
        <p:spPr>
          <a:xfrm>
            <a:off x="393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5" name="Shape 85"/>
          <p:cNvSpPr/>
          <p:nvPr/>
        </p:nvSpPr>
        <p:spPr>
          <a:xfrm>
            <a:off x="389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6" name="Shape 86"/>
          <p:cNvSpPr/>
          <p:nvPr/>
        </p:nvSpPr>
        <p:spPr>
          <a:xfrm>
            <a:off x="437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7" name="Shape 87"/>
          <p:cNvSpPr/>
          <p:nvPr/>
        </p:nvSpPr>
        <p:spPr>
          <a:xfrm>
            <a:off x="433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8" name="Shape 88"/>
          <p:cNvSpPr/>
          <p:nvPr/>
        </p:nvSpPr>
        <p:spPr>
          <a:xfrm>
            <a:off x="4814000" y="300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89" name="Shape 89"/>
          <p:cNvSpPr/>
          <p:nvPr/>
        </p:nvSpPr>
        <p:spPr>
          <a:xfrm>
            <a:off x="4770000" y="315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0" name="Shape 90"/>
          <p:cNvSpPr/>
          <p:nvPr/>
        </p:nvSpPr>
        <p:spPr>
          <a:xfrm>
            <a:off x="8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1" name="Shape 91"/>
          <p:cNvSpPr/>
          <p:nvPr/>
        </p:nvSpPr>
        <p:spPr>
          <a:xfrm>
            <a:off x="8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2" name="Shape 92"/>
          <p:cNvSpPr/>
          <p:nvPr/>
        </p:nvSpPr>
        <p:spPr>
          <a:xfrm>
            <a:off x="12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3" name="Shape 93"/>
          <p:cNvSpPr/>
          <p:nvPr/>
        </p:nvSpPr>
        <p:spPr>
          <a:xfrm>
            <a:off x="12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4" name="Shape 94"/>
          <p:cNvSpPr/>
          <p:nvPr/>
        </p:nvSpPr>
        <p:spPr>
          <a:xfrm>
            <a:off x="17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5" name="Shape 95"/>
          <p:cNvSpPr/>
          <p:nvPr/>
        </p:nvSpPr>
        <p:spPr>
          <a:xfrm>
            <a:off x="16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6" name="Shape 96"/>
          <p:cNvSpPr/>
          <p:nvPr/>
        </p:nvSpPr>
        <p:spPr>
          <a:xfrm>
            <a:off x="21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21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98" name="Shape 98"/>
          <p:cNvSpPr/>
          <p:nvPr/>
        </p:nvSpPr>
        <p:spPr>
          <a:xfrm>
            <a:off x="26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99" name="Shape 99"/>
          <p:cNvSpPr/>
          <p:nvPr/>
        </p:nvSpPr>
        <p:spPr>
          <a:xfrm>
            <a:off x="25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0" name="Shape 100"/>
          <p:cNvSpPr/>
          <p:nvPr/>
        </p:nvSpPr>
        <p:spPr>
          <a:xfrm>
            <a:off x="305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1" name="Shape 101"/>
          <p:cNvSpPr/>
          <p:nvPr/>
        </p:nvSpPr>
        <p:spPr>
          <a:xfrm>
            <a:off x="301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2" name="Shape 102"/>
          <p:cNvSpPr/>
          <p:nvPr/>
        </p:nvSpPr>
        <p:spPr>
          <a:xfrm>
            <a:off x="349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3" name="Shape 103"/>
          <p:cNvSpPr/>
          <p:nvPr/>
        </p:nvSpPr>
        <p:spPr>
          <a:xfrm>
            <a:off x="345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4" name="Shape 104"/>
          <p:cNvSpPr/>
          <p:nvPr/>
        </p:nvSpPr>
        <p:spPr>
          <a:xfrm>
            <a:off x="393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5" name="Shape 105"/>
          <p:cNvSpPr/>
          <p:nvPr/>
        </p:nvSpPr>
        <p:spPr>
          <a:xfrm>
            <a:off x="389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6" name="Shape 106"/>
          <p:cNvSpPr/>
          <p:nvPr/>
        </p:nvSpPr>
        <p:spPr>
          <a:xfrm>
            <a:off x="437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7" name="Shape 107"/>
          <p:cNvSpPr/>
          <p:nvPr/>
        </p:nvSpPr>
        <p:spPr>
          <a:xfrm>
            <a:off x="433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08" name="Shape 108"/>
          <p:cNvSpPr/>
          <p:nvPr/>
        </p:nvSpPr>
        <p:spPr>
          <a:xfrm>
            <a:off x="4814000" y="344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770000" y="359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0" name="Shape 110"/>
          <p:cNvSpPr/>
          <p:nvPr/>
        </p:nvSpPr>
        <p:spPr>
          <a:xfrm>
            <a:off x="8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1" name="Shape 111"/>
          <p:cNvSpPr/>
          <p:nvPr/>
        </p:nvSpPr>
        <p:spPr>
          <a:xfrm>
            <a:off x="8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2" name="Shape 112"/>
          <p:cNvSpPr/>
          <p:nvPr/>
        </p:nvSpPr>
        <p:spPr>
          <a:xfrm>
            <a:off x="12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12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4" name="Shape 114"/>
          <p:cNvSpPr/>
          <p:nvPr/>
        </p:nvSpPr>
        <p:spPr>
          <a:xfrm>
            <a:off x="17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5" name="Shape 115"/>
          <p:cNvSpPr/>
          <p:nvPr/>
        </p:nvSpPr>
        <p:spPr>
          <a:xfrm>
            <a:off x="16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6" name="Shape 116"/>
          <p:cNvSpPr/>
          <p:nvPr/>
        </p:nvSpPr>
        <p:spPr>
          <a:xfrm>
            <a:off x="21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21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8" name="Shape 118"/>
          <p:cNvSpPr/>
          <p:nvPr/>
        </p:nvSpPr>
        <p:spPr>
          <a:xfrm>
            <a:off x="26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9" name="Shape 119"/>
          <p:cNvSpPr/>
          <p:nvPr/>
        </p:nvSpPr>
        <p:spPr>
          <a:xfrm>
            <a:off x="25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0" name="Shape 120"/>
          <p:cNvSpPr/>
          <p:nvPr/>
        </p:nvSpPr>
        <p:spPr>
          <a:xfrm>
            <a:off x="305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1" name="Shape 121"/>
          <p:cNvSpPr/>
          <p:nvPr/>
        </p:nvSpPr>
        <p:spPr>
          <a:xfrm>
            <a:off x="301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2" name="Shape 122"/>
          <p:cNvSpPr/>
          <p:nvPr/>
        </p:nvSpPr>
        <p:spPr>
          <a:xfrm>
            <a:off x="349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345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4" name="Shape 124"/>
          <p:cNvSpPr/>
          <p:nvPr/>
        </p:nvSpPr>
        <p:spPr>
          <a:xfrm>
            <a:off x="393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5" name="Shape 125"/>
          <p:cNvSpPr/>
          <p:nvPr/>
        </p:nvSpPr>
        <p:spPr>
          <a:xfrm>
            <a:off x="389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6" name="Shape 126"/>
          <p:cNvSpPr/>
          <p:nvPr/>
        </p:nvSpPr>
        <p:spPr>
          <a:xfrm>
            <a:off x="437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7" name="Shape 127"/>
          <p:cNvSpPr/>
          <p:nvPr/>
        </p:nvSpPr>
        <p:spPr>
          <a:xfrm>
            <a:off x="433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28" name="Shape 128"/>
          <p:cNvSpPr/>
          <p:nvPr/>
        </p:nvSpPr>
        <p:spPr>
          <a:xfrm>
            <a:off x="4814000" y="388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29" name="Shape 129"/>
          <p:cNvSpPr/>
          <p:nvPr/>
        </p:nvSpPr>
        <p:spPr>
          <a:xfrm>
            <a:off x="4770000" y="403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0" name="Shape 130"/>
          <p:cNvSpPr/>
          <p:nvPr/>
        </p:nvSpPr>
        <p:spPr>
          <a:xfrm>
            <a:off x="8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1" name="Shape 131"/>
          <p:cNvSpPr/>
          <p:nvPr/>
        </p:nvSpPr>
        <p:spPr>
          <a:xfrm>
            <a:off x="8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2" name="Shape 132"/>
          <p:cNvSpPr/>
          <p:nvPr/>
        </p:nvSpPr>
        <p:spPr>
          <a:xfrm>
            <a:off x="12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3" name="Shape 133"/>
          <p:cNvSpPr/>
          <p:nvPr/>
        </p:nvSpPr>
        <p:spPr>
          <a:xfrm>
            <a:off x="12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4" name="Shape 134"/>
          <p:cNvSpPr/>
          <p:nvPr/>
        </p:nvSpPr>
        <p:spPr>
          <a:xfrm>
            <a:off x="17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5" name="Shape 135"/>
          <p:cNvSpPr/>
          <p:nvPr/>
        </p:nvSpPr>
        <p:spPr>
          <a:xfrm>
            <a:off x="16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6" name="Shape 136"/>
          <p:cNvSpPr/>
          <p:nvPr/>
        </p:nvSpPr>
        <p:spPr>
          <a:xfrm>
            <a:off x="21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7" name="Shape 137"/>
          <p:cNvSpPr/>
          <p:nvPr/>
        </p:nvSpPr>
        <p:spPr>
          <a:xfrm>
            <a:off x="21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38" name="Shape 138"/>
          <p:cNvSpPr/>
          <p:nvPr/>
        </p:nvSpPr>
        <p:spPr>
          <a:xfrm>
            <a:off x="26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39" name="Shape 139"/>
          <p:cNvSpPr/>
          <p:nvPr/>
        </p:nvSpPr>
        <p:spPr>
          <a:xfrm>
            <a:off x="25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0" name="Shape 140"/>
          <p:cNvSpPr/>
          <p:nvPr/>
        </p:nvSpPr>
        <p:spPr>
          <a:xfrm>
            <a:off x="305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1" name="Shape 141"/>
          <p:cNvSpPr/>
          <p:nvPr/>
        </p:nvSpPr>
        <p:spPr>
          <a:xfrm>
            <a:off x="301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2" name="Shape 142"/>
          <p:cNvSpPr/>
          <p:nvPr/>
        </p:nvSpPr>
        <p:spPr>
          <a:xfrm>
            <a:off x="349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3" name="Shape 143"/>
          <p:cNvSpPr/>
          <p:nvPr/>
        </p:nvSpPr>
        <p:spPr>
          <a:xfrm>
            <a:off x="345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4" name="Shape 144"/>
          <p:cNvSpPr/>
          <p:nvPr/>
        </p:nvSpPr>
        <p:spPr>
          <a:xfrm>
            <a:off x="393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389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6" name="Shape 146"/>
          <p:cNvSpPr/>
          <p:nvPr/>
        </p:nvSpPr>
        <p:spPr>
          <a:xfrm>
            <a:off x="437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7" name="Shape 147"/>
          <p:cNvSpPr/>
          <p:nvPr/>
        </p:nvSpPr>
        <p:spPr>
          <a:xfrm>
            <a:off x="433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48" name="Shape 148"/>
          <p:cNvSpPr/>
          <p:nvPr/>
        </p:nvSpPr>
        <p:spPr>
          <a:xfrm>
            <a:off x="4814000" y="432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4770000" y="447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0" name="Shape 150"/>
          <p:cNvSpPr/>
          <p:nvPr/>
        </p:nvSpPr>
        <p:spPr>
          <a:xfrm>
            <a:off x="8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8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2" name="Shape 152"/>
          <p:cNvSpPr/>
          <p:nvPr/>
        </p:nvSpPr>
        <p:spPr>
          <a:xfrm>
            <a:off x="12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3" name="Shape 153"/>
          <p:cNvSpPr/>
          <p:nvPr/>
        </p:nvSpPr>
        <p:spPr>
          <a:xfrm>
            <a:off x="12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4" name="Shape 154"/>
          <p:cNvSpPr/>
          <p:nvPr/>
        </p:nvSpPr>
        <p:spPr>
          <a:xfrm>
            <a:off x="17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5" name="Shape 155"/>
          <p:cNvSpPr/>
          <p:nvPr/>
        </p:nvSpPr>
        <p:spPr>
          <a:xfrm>
            <a:off x="16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6" name="Shape 156"/>
          <p:cNvSpPr/>
          <p:nvPr/>
        </p:nvSpPr>
        <p:spPr>
          <a:xfrm>
            <a:off x="217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213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8" name="Shape 158"/>
          <p:cNvSpPr/>
          <p:nvPr/>
        </p:nvSpPr>
        <p:spPr>
          <a:xfrm>
            <a:off x="261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59" name="Shape 159"/>
          <p:cNvSpPr/>
          <p:nvPr/>
        </p:nvSpPr>
        <p:spPr>
          <a:xfrm>
            <a:off x="257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0" name="Shape 160"/>
          <p:cNvSpPr/>
          <p:nvPr/>
        </p:nvSpPr>
        <p:spPr>
          <a:xfrm>
            <a:off x="305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301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2" name="Shape 162"/>
          <p:cNvSpPr/>
          <p:nvPr/>
        </p:nvSpPr>
        <p:spPr>
          <a:xfrm>
            <a:off x="349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345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4" name="Shape 164"/>
          <p:cNvSpPr/>
          <p:nvPr/>
        </p:nvSpPr>
        <p:spPr>
          <a:xfrm>
            <a:off x="3934000" y="4765200"/>
            <a:ext cx="132000" cy="132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3890000" y="4919200"/>
            <a:ext cx="220000" cy="176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6" name="Shape 166"/>
          <p:cNvSpPr/>
          <p:nvPr/>
        </p:nvSpPr>
        <p:spPr>
          <a:xfrm>
            <a:off x="437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433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8" name="Shape 168"/>
          <p:cNvSpPr/>
          <p:nvPr/>
        </p:nvSpPr>
        <p:spPr>
          <a:xfrm>
            <a:off x="4814000" y="476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4770000" y="491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0" name="Shape 170"/>
          <p:cNvSpPr/>
          <p:nvPr/>
        </p:nvSpPr>
        <p:spPr>
          <a:xfrm>
            <a:off x="8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8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2" name="Shape 172"/>
          <p:cNvSpPr/>
          <p:nvPr/>
        </p:nvSpPr>
        <p:spPr>
          <a:xfrm>
            <a:off x="12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12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4" name="Shape 174"/>
          <p:cNvSpPr/>
          <p:nvPr/>
        </p:nvSpPr>
        <p:spPr>
          <a:xfrm>
            <a:off x="17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16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6" name="Shape 176"/>
          <p:cNvSpPr/>
          <p:nvPr/>
        </p:nvSpPr>
        <p:spPr>
          <a:xfrm>
            <a:off x="21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1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8" name="Shape 178"/>
          <p:cNvSpPr/>
          <p:nvPr/>
        </p:nvSpPr>
        <p:spPr>
          <a:xfrm>
            <a:off x="26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25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0" name="Shape 180"/>
          <p:cNvSpPr/>
          <p:nvPr/>
        </p:nvSpPr>
        <p:spPr>
          <a:xfrm>
            <a:off x="305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301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2" name="Shape 182"/>
          <p:cNvSpPr/>
          <p:nvPr/>
        </p:nvSpPr>
        <p:spPr>
          <a:xfrm>
            <a:off x="349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345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4" name="Shape 184"/>
          <p:cNvSpPr/>
          <p:nvPr/>
        </p:nvSpPr>
        <p:spPr>
          <a:xfrm>
            <a:off x="393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389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6" name="Shape 186"/>
          <p:cNvSpPr/>
          <p:nvPr/>
        </p:nvSpPr>
        <p:spPr>
          <a:xfrm>
            <a:off x="437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7" name="Shape 187"/>
          <p:cNvSpPr/>
          <p:nvPr/>
        </p:nvSpPr>
        <p:spPr>
          <a:xfrm>
            <a:off x="433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8" name="Shape 188"/>
          <p:cNvSpPr/>
          <p:nvPr/>
        </p:nvSpPr>
        <p:spPr>
          <a:xfrm>
            <a:off x="4814000" y="520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89" name="Shape 189"/>
          <p:cNvSpPr/>
          <p:nvPr/>
        </p:nvSpPr>
        <p:spPr>
          <a:xfrm>
            <a:off x="4770000" y="535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0" name="Shape 190"/>
          <p:cNvSpPr/>
          <p:nvPr/>
        </p:nvSpPr>
        <p:spPr>
          <a:xfrm>
            <a:off x="8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8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2" name="Shape 192"/>
          <p:cNvSpPr/>
          <p:nvPr/>
        </p:nvSpPr>
        <p:spPr>
          <a:xfrm>
            <a:off x="12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3" name="Shape 193"/>
          <p:cNvSpPr/>
          <p:nvPr/>
        </p:nvSpPr>
        <p:spPr>
          <a:xfrm>
            <a:off x="12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4" name="Shape 194"/>
          <p:cNvSpPr/>
          <p:nvPr/>
        </p:nvSpPr>
        <p:spPr>
          <a:xfrm>
            <a:off x="17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5" name="Shape 195"/>
          <p:cNvSpPr/>
          <p:nvPr/>
        </p:nvSpPr>
        <p:spPr>
          <a:xfrm>
            <a:off x="16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6" name="Shape 196"/>
          <p:cNvSpPr/>
          <p:nvPr/>
        </p:nvSpPr>
        <p:spPr>
          <a:xfrm>
            <a:off x="21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7" name="Shape 197"/>
          <p:cNvSpPr/>
          <p:nvPr/>
        </p:nvSpPr>
        <p:spPr>
          <a:xfrm>
            <a:off x="21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8" name="Shape 198"/>
          <p:cNvSpPr/>
          <p:nvPr/>
        </p:nvSpPr>
        <p:spPr>
          <a:xfrm>
            <a:off x="26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99" name="Shape 199"/>
          <p:cNvSpPr/>
          <p:nvPr/>
        </p:nvSpPr>
        <p:spPr>
          <a:xfrm>
            <a:off x="25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0" name="Shape 200"/>
          <p:cNvSpPr/>
          <p:nvPr/>
        </p:nvSpPr>
        <p:spPr>
          <a:xfrm>
            <a:off x="305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1" name="Shape 201"/>
          <p:cNvSpPr/>
          <p:nvPr/>
        </p:nvSpPr>
        <p:spPr>
          <a:xfrm>
            <a:off x="301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2" name="Shape 202"/>
          <p:cNvSpPr/>
          <p:nvPr/>
        </p:nvSpPr>
        <p:spPr>
          <a:xfrm>
            <a:off x="349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3" name="Shape 203"/>
          <p:cNvSpPr/>
          <p:nvPr/>
        </p:nvSpPr>
        <p:spPr>
          <a:xfrm>
            <a:off x="345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4" name="Shape 204"/>
          <p:cNvSpPr/>
          <p:nvPr/>
        </p:nvSpPr>
        <p:spPr>
          <a:xfrm>
            <a:off x="393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5" name="Shape 205"/>
          <p:cNvSpPr/>
          <p:nvPr/>
        </p:nvSpPr>
        <p:spPr>
          <a:xfrm>
            <a:off x="389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6" name="Shape 206"/>
          <p:cNvSpPr/>
          <p:nvPr/>
        </p:nvSpPr>
        <p:spPr>
          <a:xfrm>
            <a:off x="437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7" name="Shape 207"/>
          <p:cNvSpPr/>
          <p:nvPr/>
        </p:nvSpPr>
        <p:spPr>
          <a:xfrm>
            <a:off x="433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08" name="Shape 208"/>
          <p:cNvSpPr/>
          <p:nvPr/>
        </p:nvSpPr>
        <p:spPr>
          <a:xfrm>
            <a:off x="4814000" y="5645200"/>
            <a:ext cx="132000" cy="132000"/>
          </a:xfrm>
          <a:prstGeom prst="ellipse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4770000" y="5799200"/>
            <a:ext cx="220000" cy="176000"/>
          </a:xfrm>
          <a:prstGeom prst="roundRect">
            <a:avLst/>
          </a:prstGeom>
          <a:solidFill>
            <a:srgbClr val="C7D2D9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0" name="Shape 210"/>
          <p:cNvSpPr/>
          <p:nvPr/>
        </p:nvSpPr>
        <p:spPr>
          <a:xfrm>
            <a:off x="5700000" y="2350000"/>
            <a:ext cx="5800000" cy="12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b" lIns="91440" tIns="45720" rIns="91440" bIns="45720">
            <a:normAutofit/>
          </a:bodyPr>
          <a:lstStyle/>
          <a:p>
            <a:pPr algn="l" marL="0" marR="0" indent="0"/>
            <a:r>
              <a:rPr lang="en-US" sz="7200" dirty="0">
                <a:solidFill>
                  <a:srgbClr val="245B78"/>
                </a:solidFill>
                <a:latin typeface="+mj-lt"/>
              </a:rPr>
              <a:t>78%</a:t>
            </a:r>
          </a:p>
        </p:txBody>
      </p:sp>
      <p:sp>
        <p:nvSpPr>
          <p:cNvPr id="211" name="Shape 211"/>
          <p:cNvSpPr/>
          <p:nvPr/>
        </p:nvSpPr>
        <p:spPr>
          <a:xfrm>
            <a:off x="5700000" y="3650000"/>
            <a:ext cx="5800000" cy="11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of AI users bring their own AI tools to work (Microsoft and LinkedIn, 2024).</a:t>
            </a:r>
          </a:p>
        </p:txBody>
      </p:sp>
      <p:sp>
        <p:nvSpPr>
          <p:cNvPr id="212" name="Shape 212"/>
          <p:cNvSpPr/>
          <p:nvPr/>
        </p:nvSpPr>
        <p:spPr>
          <a:xfrm>
            <a:off x="5847000" y="4983600"/>
            <a:ext cx="126000" cy="126000"/>
          </a:xfrm>
          <a:prstGeom prst="ellipse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5805000" y="5130600"/>
            <a:ext cx="210000" cy="168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4" name="Shape 214"/>
          <p:cNvSpPr/>
          <p:nvPr/>
        </p:nvSpPr>
        <p:spPr>
          <a:xfrm>
            <a:off x="6180000" y="4950000"/>
            <a:ext cx="532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66747D"/>
                </a:solidFill>
                <a:latin typeface="+mn-lt"/>
              </a:rPr>
              <a:t>= 1 %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After the paste: five steps, not one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337500"/>
            <a:ext cx="1920000" cy="735000"/>
          </a:xfrm>
          <a:prstGeom prst="roundRect">
            <a:avLst/>
          </a:prstGeom>
          <a:solidFill>
            <a:srgbClr val="EFF4F7"/>
          </a:solidFill>
          <a:ln w="28575">
            <a:solidFill>
              <a:srgbClr val="C9785B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Exposure</a:t>
            </a:r>
          </a:p>
        </p:txBody>
      </p:sp>
      <p:sp>
        <p:nvSpPr>
          <p:cNvPr id="12" name="Shape 12"/>
          <p:cNvSpPr/>
          <p:nvPr/>
        </p:nvSpPr>
        <p:spPr>
          <a:xfrm>
            <a:off x="292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292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Retention</a:t>
            </a:r>
          </a:p>
        </p:txBody>
      </p:sp>
      <p:sp>
        <p:nvSpPr>
          <p:cNvPr id="14" name="Shape 14"/>
          <p:cNvSpPr/>
          <p:nvPr/>
        </p:nvSpPr>
        <p:spPr>
          <a:xfrm>
            <a:off x="514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514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Training</a:t>
            </a:r>
          </a:p>
        </p:txBody>
      </p:sp>
      <p:sp>
        <p:nvSpPr>
          <p:cNvPr id="16" name="Shape 16"/>
          <p:cNvSpPr/>
          <p:nvPr/>
        </p:nvSpPr>
        <p:spPr>
          <a:xfrm>
            <a:off x="736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736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Memorisation</a:t>
            </a:r>
          </a:p>
        </p:txBody>
      </p:sp>
      <p:sp>
        <p:nvSpPr>
          <p:cNvPr id="18" name="Shape 18"/>
          <p:cNvSpPr/>
          <p:nvPr/>
        </p:nvSpPr>
        <p:spPr>
          <a:xfrm>
            <a:off x="9580000" y="2337500"/>
            <a:ext cx="1920000" cy="735000"/>
          </a:xfrm>
          <a:prstGeom prst="roundRect">
            <a:avLst/>
          </a:prstGeom>
          <a:solidFill>
            <a:srgbClr val="EFF4F7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9580000" y="2337500"/>
            <a:ext cx="1920000" cy="735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Restitution</a:t>
            </a:r>
          </a:p>
        </p:txBody>
      </p:sp>
      <p:sp>
        <p:nvSpPr>
          <p:cNvPr id="20" name="Shape 20"/>
          <p:cNvSpPr/>
          <p:nvPr/>
        </p:nvSpPr>
        <p:spPr>
          <a:xfrm>
            <a:off x="608560" y="4320000"/>
            <a:ext cx="10974880" cy="8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 free account does not automatically mean training: it all depends on the service, its terms and its settings.
Only the first step is certain: the text has left.</a:t>
            </a:r>
          </a:p>
        </p:txBody>
      </p:sp>
      <p:cxnSp>
        <p:nvCxnSpPr>
          <p:cNvPr id="61" name="Connector 61"/>
          <p:cNvCxnSpPr>
</p:cNvCxnSpPr>
          <p:nvPr/>
        </p:nvCxnSpPr>
        <p:spPr>
          <a:xfrm>
            <a:off x="266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2" name="Connector 62"/>
          <p:cNvCxnSpPr>
</p:cNvCxnSpPr>
          <p:nvPr/>
        </p:nvCxnSpPr>
        <p:spPr>
          <a:xfrm>
            <a:off x="488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3" name="Connector 63"/>
          <p:cNvCxnSpPr>
</p:cNvCxnSpPr>
          <p:nvPr/>
        </p:nvCxnSpPr>
        <p:spPr>
          <a:xfrm>
            <a:off x="710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64" name="Connector 64"/>
          <p:cNvCxnSpPr>
</p:cNvCxnSpPr>
          <p:nvPr/>
        </p:nvCxnSpPr>
        <p:spPr>
          <a:xfrm>
            <a:off x="9320000" y="2705000"/>
            <a:ext cx="22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What leaves with the text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People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Clients, patients, candidates, colleagues: a pasted text is often about someone.</a:t>
            </a:r>
          </a:p>
        </p:txBody>
      </p:sp>
      <p:sp>
        <p:nvSpPr>
          <p:cNvPr id="12" name="Shape 12"/>
          <p:cNvSpPr/>
          <p:nvPr/>
        </p:nvSpPr>
        <p:spPr>
          <a:xfrm>
            <a:off x="442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Access</a:t>
            </a:r>
          </a:p>
        </p:txBody>
      </p:sp>
      <p:sp>
        <p:nvSpPr>
          <p:cNvPr id="13" name="Shape 13"/>
          <p:cNvSpPr/>
          <p:nvPr/>
        </p:nvSpPr>
        <p:spPr>
          <a:xfrm>
            <a:off x="442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An API key, a token, a password left in a snippet: whoever reads it can use it.</a:t>
            </a:r>
          </a:p>
        </p:txBody>
      </p:sp>
      <p:sp>
        <p:nvSpPr>
          <p:cNvPr id="14" name="Shape 14"/>
          <p:cNvSpPr/>
          <p:nvPr/>
        </p:nvSpPr>
        <p:spPr>
          <a:xfrm>
            <a:off x="8140000" y="3320000"/>
            <a:ext cx="3360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Commitments</a:t>
            </a:r>
          </a:p>
        </p:txBody>
      </p:sp>
      <p:sp>
        <p:nvSpPr>
          <p:cNvPr id="15" name="Shape 15"/>
          <p:cNvSpPr/>
          <p:nvPr/>
        </p:nvSpPr>
        <p:spPr>
          <a:xfrm>
            <a:off x="8140000" y="3930000"/>
            <a:ext cx="3360000" cy="162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>A tender, a proposal under confidentiality: the confidentiality follows the document.</a:t>
            </a:r>
          </a:p>
        </p:txBody>
      </p:sp>
      <p:pic>
        <p:nvPicPr>
          <p:cNvPr id="26" name="23-la-donnee-personnelle-derriere-la-ligne.jp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666" y="1700000"/>
            <a:ext cx="2666666" cy="1500000"/>
          </a:xfrm>
          <a:prstGeom prst="rect">
            <a:avLst/>
          </a:prstGeom>
        </p:spPr>
      </p:pic>
      <p:pic>
        <p:nvPicPr>
          <p:cNvPr id="27" name="20-une-cle-d-acces-cachee-dans-un-extrait.jp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666" y="1700000"/>
            <a:ext cx="2666666" cy="1500000"/>
          </a:xfrm>
          <a:prstGeom prst="rect">
            <a:avLst/>
          </a:prstGeom>
        </p:spPr>
      </p:pic>
      <p:pic>
        <p:nvPicPr>
          <p:cNvPr id="28" name="18-une-proposition-sous-confidentialite-circule.jp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6666" y="1700000"/>
            <a:ext cx="2666666" cy="15000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risk register, for [Organisation] to assess</a:t>
            </a:r>
          </a:p>
        </p:txBody>
      </p:sp>
      <p:graphicFrame>
        <p:nvGraphicFramePr>
          <p:cNvPr id="601" name="Table 1"/>
          <p:cNvGraphicFramePr/>
          <p:nvPr/>
        </p:nvGraphicFramePr>
        <p:xfrm>
          <a:off x="700000" y="1500000"/>
          <a:ext cx="10792000" cy="4070798"/>
        </p:xfrm>
        <a:graphic>
          <a:graphicData uri="http://schemas.openxmlformats.org/drawingml/2006/table">
            <a:tbl>
              <a:tblPr firstRow="1" firstCol="1"/>
              <a:tblGrid>
                <a:gridCol w="2523331"/>
                <a:gridCol w="1939899"/>
                <a:gridCol w="1880451"/>
                <a:gridCol w="1563049"/>
                <a:gridCol w="1595293"/>
                <a:gridCol w="1289977"/>
              </a:tblGrid>
              <a:tr h="46000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Risk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Text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Owner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Likelihood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Impact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Personal data exposed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 client file pasted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GDPR, art. 5, 24, 28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Transfer outside the EU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 service run outside the EU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GDPR, chapter V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Credential exposed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An API key pasted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GDPR, art. 32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IT / CISO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Confidentiality breached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 tender under NDA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The signed agreement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Legal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Know-how exposed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 price grid, source code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Directive (EU) 2016/943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Management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AI literacy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Nobody is trained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AI Act, art. 4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HR and 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3816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Breach left unhandled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An incident kept quiet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GDPR, art. 33 and 34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>
                          <a:solidFill>
                            <a:srgbClr val="243039"/>
                          </a:solidFill>
                          <a:latin typeface="+mn-lt"/>
                        </a:rPr>
                        <a:t>[to assess]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From a risk nobody sees to a frame that holds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4950000" cy="500000"/>
          </a:xfrm>
          <a:prstGeom prst="roundRect">
            <a:avLst/>
          </a:prstGeom>
          <a:solidFill>
            <a:srgbClr val="66747D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6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Before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90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Bans that get bypassed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The DPO alone, not seeing the uses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No trace of what leaves</a:t>
            </a:r>
          </a:p>
        </p:txBody>
      </p:sp>
      <p:sp>
        <p:nvSpPr>
          <p:cNvPr id="14" name="Shape 14"/>
          <p:cNvSpPr/>
          <p:nvPr/>
        </p:nvSpPr>
        <p:spPr>
          <a:xfrm>
            <a:off x="6550000" y="1600000"/>
            <a:ext cx="4950000" cy="500000"/>
          </a:xfrm>
          <a:prstGeom prst="roundRect">
            <a:avLst/>
          </a:prstGeom>
          <a:solidFill>
            <a:srgbClr val="566A5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6610000" y="1600000"/>
            <a:ext cx="4830000" cy="5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After</a:t>
            </a:r>
          </a:p>
        </p:txBody>
      </p:sp>
      <p:sp>
        <p:nvSpPr>
          <p:cNvPr id="16" name="Shape 16"/>
          <p:cNvSpPr/>
          <p:nvPr/>
        </p:nvSpPr>
        <p:spPr>
          <a:xfrm>
            <a:off x="6550000" y="2170000"/>
            <a:ext cx="4950000" cy="2706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6750000" y="2290000"/>
            <a:ext cx="4550000" cy="2486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19075" indent="-219075"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A charter known at the moment of acting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The tool at hand, before sending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Seals in the teams</a:t>
            </a:r>
          </a:p>
          <a:p>
            <a:pPr algn="l" marR="0" marL="219075" indent="-219075">
              <a:spcBef>
                <a:spcPts val="1800"/>
              </a:spcBef>
              <a:buSzPct val="100000"/>
              <a:buFont typeface="+mn-lt"/>
              <a:buChar char="•"/>
            </a:pPr>
            <a:r>
              <a:rPr lang="en-US" sz="1500" dirty="0">
                <a:solidFill>
                  <a:srgbClr val="243039"/>
                </a:solidFill>
                <a:latin typeface="+mn-lt"/>
              </a:rPr>
              <a:t>Volumes measured, never people</a:t>
            </a:r>
          </a:p>
        </p:txBody>
      </p:sp>
      <p:sp>
        <p:nvSpPr>
          <p:cNvPr id="18" name="Shape 18"/>
          <p:cNvSpPr/>
          <p:nvPr/>
        </p:nvSpPr>
        <p:spPr>
          <a:xfrm>
            <a:off x="5770000" y="3243000"/>
            <a:ext cx="660000" cy="560000"/>
          </a:xfrm>
          <a:prstGeom prst="rightArrow">
            <a:avLst>
              <a:gd name="adj1" fmla="val 46000"/>
              <a:gd name="adj2" fmla="val 60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6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90 days, three phases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64160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988800" y="264160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Decide, frame: D1-30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621600"/>
            <a:ext cx="3540000" cy="14868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50000" y="3781600"/>
            <a:ext cx="3240000" cy="11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decision, a sponsor named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charter adapted, the works council informed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register and the questionnaire updated</a:t>
            </a:r>
          </a:p>
        </p:txBody>
      </p:sp>
      <p:sp>
        <p:nvSpPr>
          <p:cNvPr id="14" name="Shape 14"/>
          <p:cNvSpPr/>
          <p:nvPr/>
        </p:nvSpPr>
        <p:spPr>
          <a:xfrm>
            <a:off x="4330000" y="264160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618800" y="264160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Launch, train: D31-60</a:t>
            </a:r>
          </a:p>
        </p:txBody>
      </p:sp>
      <p:sp>
        <p:nvSpPr>
          <p:cNvPr id="16" name="Shape 16"/>
          <p:cNvSpPr/>
          <p:nvPr/>
        </p:nvSpPr>
        <p:spPr>
          <a:xfrm>
            <a:off x="4330000" y="3621600"/>
            <a:ext cx="3540000" cy="14868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480000" y="3781600"/>
            <a:ext cx="3240000" cy="11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announcement by management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45-minute webinar for everyone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Seals trained</a:t>
            </a:r>
          </a:p>
        </p:txBody>
      </p:sp>
      <p:sp>
        <p:nvSpPr>
          <p:cNvPr id="18" name="Shape 18"/>
          <p:cNvSpPr/>
          <p:nvPr/>
        </p:nvSpPr>
        <p:spPr>
          <a:xfrm>
            <a:off x="7960000" y="264160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48800" y="264160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b="1" dirty="0">
                <a:solidFill>
                  <a:srgbClr val="FFFFFF"/>
                </a:solidFill>
                <a:latin typeface="+mn-lt"/>
              </a:rPr>
              <a:t>Animate, measure: D61-90</a:t>
            </a:r>
          </a:p>
        </p:txBody>
      </p:sp>
      <p:sp>
        <p:nvSpPr>
          <p:cNvPr id="20" name="Shape 20"/>
          <p:cNvSpPr/>
          <p:nvPr/>
        </p:nvSpPr>
        <p:spPr>
          <a:xfrm>
            <a:off x="7960000" y="3621600"/>
            <a:ext cx="3540000" cy="14868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110000" y="3781600"/>
            <a:ext cx="3240000" cy="116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Seals’ rituals in the teams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Volumes: tools, training, incidents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en-US" sz="1400" dirty="0">
                <a:solidFill>
                  <a:srgbClr val="243039"/>
                </a:solidFill>
                <a:latin typeface="+mn-lt"/>
              </a:rPr>
              <a:t>The review at the executive committee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Who does what — an example to adapt</a:t>
            </a:r>
          </a:p>
        </p:txBody>
      </p:sp>
      <p:graphicFrame>
        <p:nvGraphicFramePr>
          <p:cNvPr id="602" name="Table 2"/>
          <p:cNvGraphicFramePr/>
          <p:nvPr/>
        </p:nvGraphicFramePr>
        <p:xfrm>
          <a:off x="700000" y="1500000"/>
          <a:ext cx="10792000" cy="3219994"/>
        </p:xfrm>
        <a:graphic>
          <a:graphicData uri="http://schemas.openxmlformats.org/drawingml/2006/table">
            <a:tbl>
              <a:tblPr firstRow="1" firstCol="1"/>
              <a:tblGrid>
                <a:gridCol w="2504267"/>
                <a:gridCol w="2610558"/>
                <a:gridCol w="838034"/>
                <a:gridCol w="1327103"/>
                <a:gridCol w="736262"/>
                <a:gridCol w="1656734"/>
                <a:gridCol w="1119042"/>
              </a:tblGrid>
              <a:tr h="460000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Stream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Executive committee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IT / CISO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HR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Seals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AI charter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Protection tool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Training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The Seals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  <a:r>
                        <a:rPr lang="en-US" sz="1400" b="0">
                          <a:solidFill>
                            <a:srgbClr val="66747D"/>
                          </a:solidFill>
                          <a:latin typeface="+mn-lt"/>
                        </a:rPr>
                        <a:t>/</a:t>
                      </a:r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Measurement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en-US" sz="1400" b="1">
                          <a:solidFill>
                            <a:srgbClr val="243039"/>
                          </a:solidFill>
                          <a:latin typeface="+mn-lt"/>
                        </a:rPr>
                        <a:t>Incident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11"/>
          <p:cNvSpPr/>
          <p:nvPr/>
        </p:nvSpPr>
        <p:spPr>
          <a:xfrm>
            <a:off x="60856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R</a:t>
            </a:r>
          </a:p>
        </p:txBody>
      </p:sp>
      <p:sp>
        <p:nvSpPr>
          <p:cNvPr id="12" name="Shape 12"/>
          <p:cNvSpPr/>
          <p:nvPr/>
        </p:nvSpPr>
        <p:spPr>
          <a:xfrm>
            <a:off x="810480" y="4859994"/>
            <a:ext cx="16964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Does it</a:t>
            </a:r>
          </a:p>
        </p:txBody>
      </p:sp>
      <p:sp>
        <p:nvSpPr>
          <p:cNvPr id="13" name="Shape 13"/>
          <p:cNvSpPr/>
          <p:nvPr/>
        </p:nvSpPr>
        <p:spPr>
          <a:xfrm>
            <a:off x="276688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A36A32"/>
                </a:solidFill>
                <a:latin typeface="+mn-lt"/>
              </a:rPr>
              <a:t>A</a:t>
            </a:r>
          </a:p>
        </p:txBody>
      </p:sp>
      <p:sp>
        <p:nvSpPr>
          <p:cNvPr id="14" name="Shape 14"/>
          <p:cNvSpPr/>
          <p:nvPr/>
        </p:nvSpPr>
        <p:spPr>
          <a:xfrm>
            <a:off x="2968800" y="4859994"/>
            <a:ext cx="16964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Answers for it</a:t>
            </a:r>
          </a:p>
        </p:txBody>
      </p:sp>
      <p:sp>
        <p:nvSpPr>
          <p:cNvPr id="15" name="Shape 15"/>
          <p:cNvSpPr/>
          <p:nvPr/>
        </p:nvSpPr>
        <p:spPr>
          <a:xfrm>
            <a:off x="492520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566A58"/>
                </a:solidFill>
                <a:latin typeface="+mn-lt"/>
              </a:rPr>
              <a:t>C</a:t>
            </a:r>
          </a:p>
        </p:txBody>
      </p:sp>
      <p:sp>
        <p:nvSpPr>
          <p:cNvPr id="16" name="Shape 16"/>
          <p:cNvSpPr/>
          <p:nvPr/>
        </p:nvSpPr>
        <p:spPr>
          <a:xfrm>
            <a:off x="5127120" y="4859994"/>
            <a:ext cx="16964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Consulted</a:t>
            </a:r>
          </a:p>
        </p:txBody>
      </p:sp>
      <p:sp>
        <p:nvSpPr>
          <p:cNvPr id="17" name="Shape 17"/>
          <p:cNvSpPr/>
          <p:nvPr/>
        </p:nvSpPr>
        <p:spPr>
          <a:xfrm>
            <a:off x="708352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66747D"/>
                </a:solidFill>
                <a:latin typeface="+mn-lt"/>
              </a:rPr>
              <a:t>I</a:t>
            </a:r>
          </a:p>
        </p:txBody>
      </p:sp>
      <p:sp>
        <p:nvSpPr>
          <p:cNvPr id="18" name="Shape 18"/>
          <p:cNvSpPr/>
          <p:nvPr/>
        </p:nvSpPr>
        <p:spPr>
          <a:xfrm>
            <a:off x="7285440" y="4859994"/>
            <a:ext cx="16964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243039"/>
                </a:solidFill>
                <a:latin typeface="+mn-lt"/>
              </a:rPr>
              <a:t>Informed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4551000" y="2049000"/>
            <a:ext cx="309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>Your order of magnitude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2800" dirty="0">
                <a:solidFill>
                  <a:srgbClr val="243039"/>
                </a:solidFill>
                <a:latin typeface="+mj-lt"/>
              </a:rPr>
              <a:t>[number] sensitive items may leave [Organisation] every year — [number] from a single department.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With the DoNotLeak calculator: [headcount] people, [n] documents a day, [x]% sensitive, [n] items per document.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The decision requested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20000"/>
            <a:ext cx="10891440" cy="61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AI uses that nobody sees or traces
The organisation answers for its data (GDPR, art. 24)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299120"/>
            <a:ext cx="3400000" cy="520000"/>
          </a:xfrm>
          <a:prstGeom prst="roundRect">
            <a:avLst/>
          </a:prstGeom>
          <a:solidFill>
            <a:srgbClr val="8A98A0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2299120"/>
            <a:ext cx="328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Ban it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889120"/>
            <a:ext cx="3400000" cy="19188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04280" y="2969120"/>
            <a:ext cx="3191440" cy="1758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Simple to announce; the use moves to personal accounts, with no trace.</a:t>
            </a:r>
          </a:p>
        </p:txBody>
      </p:sp>
      <p:sp>
        <p:nvSpPr>
          <p:cNvPr id="15" name="Shape 15"/>
          <p:cNvSpPr/>
          <p:nvPr/>
        </p:nvSpPr>
        <p:spPr>
          <a:xfrm>
            <a:off x="4400000" y="2299120"/>
            <a:ext cx="3400000" cy="520000"/>
          </a:xfrm>
          <a:prstGeom prst="roundRect">
            <a:avLst/>
          </a:prstGeom>
          <a:solidFill>
            <a:srgbClr val="8A98A0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4460000" y="2299120"/>
            <a:ext cx="328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Let it be</a:t>
            </a:r>
          </a:p>
        </p:txBody>
      </p:sp>
      <p:sp>
        <p:nvSpPr>
          <p:cNvPr id="17" name="Shape 17"/>
          <p:cNvSpPr/>
          <p:nvPr/>
        </p:nvSpPr>
        <p:spPr>
          <a:xfrm>
            <a:off x="4400000" y="2889120"/>
            <a:ext cx="3400000" cy="191888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4504280" y="2969120"/>
            <a:ext cx="3191440" cy="1758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Nothing to commit today; the risk stays whole, and invisible.</a:t>
            </a:r>
          </a:p>
        </p:txBody>
      </p:sp>
      <p:sp>
        <p:nvSpPr>
          <p:cNvPr id="19" name="Shape 19"/>
          <p:cNvSpPr/>
          <p:nvPr/>
        </p:nvSpPr>
        <p:spPr>
          <a:xfrm>
            <a:off x="8100000" y="2299120"/>
            <a:ext cx="3400000" cy="52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0" name="Shape 20"/>
          <p:cNvSpPr/>
          <p:nvPr/>
        </p:nvSpPr>
        <p:spPr>
          <a:xfrm>
            <a:off x="8160000" y="2299120"/>
            <a:ext cx="328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★  A frame and a tool</a:t>
            </a:r>
          </a:p>
        </p:txBody>
      </p:sp>
      <p:sp>
        <p:nvSpPr>
          <p:cNvPr id="21" name="Shape 21"/>
          <p:cNvSpPr/>
          <p:nvPr/>
        </p:nvSpPr>
        <p:spPr>
          <a:xfrm>
            <a:off x="8100000" y="2889120"/>
            <a:ext cx="3400000" cy="191888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245B78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8204280" y="2969120"/>
            <a:ext cx="3191440" cy="1758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en-US" sz="1800" dirty="0">
                <a:solidFill>
                  <a:srgbClr val="243039"/>
                </a:solidFill>
                <a:latin typeface="+mn-lt"/>
              </a:rPr>
              <a:t>Charter, tool at hand, training, measurement, incident path: 90 days.</a:t>
            </a:r>
          </a:p>
        </p:txBody>
      </p:sp>
      <p:sp>
        <p:nvSpPr>
          <p:cNvPr id="23" name="Shape 23"/>
          <p:cNvSpPr/>
          <p:nvPr/>
        </p:nvSpPr>
        <p:spPr>
          <a:xfrm>
            <a:off x="700000" y="5028000"/>
            <a:ext cx="10800000" cy="1122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1000000" y="5208000"/>
            <a:ext cx="10200000" cy="33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FFFFFF"/>
                </a:solidFill>
                <a:latin typeface="+mn-lt"/>
              </a:rPr>
              <a:t>Decision requested: Approve the charter, name a sponsor and start the 90 days</a:t>
            </a:r>
          </a:p>
        </p:txBody>
      </p:sp>
      <p:sp>
        <p:nvSpPr>
          <p:cNvPr id="25" name="Shape 25"/>
          <p:cNvSpPr/>
          <p:nvPr/>
        </p:nvSpPr>
        <p:spPr>
          <a:xfrm>
            <a:off x="1000000" y="5451840"/>
            <a:ext cx="10200000" cy="51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400" dirty="0">
                <a:solidFill>
                  <a:srgbClr val="FFFFFF"/>
                </a:solidFill>
                <a:latin typeface="+mn-lt"/>
              </a:rPr>
              <a:t>Resolution: The committee approves the AI charter and names [sponsor].   ·   Owner: [name, role]   ·   Deadline: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en-US" sz="3000" b="0" i="0" dirty="0">
                <a:solidFill>
                  <a:srgbClr val="A85F49"/>
                </a:solidFill>
                <a:latin typeface="+mj-lt"/>
              </a:rPr>
              <a:t>Say yes to AI, with a frame that holds.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800" dirty="0">
                <a:solidFill>
                  <a:srgbClr val="66747D"/>
                </a:solidFill>
                <a:latin typeface="+mn-lt"/>
              </a:rPr>
              <a:t>[DPO’s name] · [address] · next committee: [date]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Read [Organisation]’s AI charter: [link]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Name the sponsor and the IT representative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First progress review at the committee: [date]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en-US" sz="3000" b="0" i="0" dirty="0">
                <a:latin typeface="+mj-lt"/>
              </a:rPr>
              <a:t>Licence — keep this notice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Adapted from the DoNotLeak kit published by Contee (https://donotleak.contee.eu/dpo) under the Creative Commons Attribution-ShareAlike 4.0 licence (CC BY-SA 4.0, https://creativecommons.org/licenses/by-sa/4.0/deed.en).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What you may do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You may copy, adapt and share it, for any purpose, crediting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7657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en-US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0420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700" dirty="0">
                <a:solidFill>
                  <a:srgbClr val="245B78"/>
                </a:solidFill>
                <a:latin typeface="+mn-lt"/>
              </a:rPr>
              <a:t>If you adapt it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0420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en-US" sz="1600" dirty="0">
                <a:solidFill>
                  <a:srgbClr val="243039"/>
                </a:solidFill>
                <a:latin typeface="+mn-lt"/>
              </a:rPr>
              <a:t>ShareAlike: if you publish an adapted version, publish it under the same licence, so that everyone can benefit from the improvements in turn.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en-US" sz="800" dirty="0">
                <a:solidFill>
                  <a:srgbClr val="8A97A0"/>
                </a:solidFill>
                <a:latin typeface="+mn-lt"/>
              </a:rPr>
              <a:t>DoNotLeak kit · Contee — an example to adapt, not legal advice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14</Slides>
  <Notes>13</Notes>
  <HiddenSlides>0</HiddenSlides>
  <MMClips>0</MMClips>
  <ScaleCrop>false</ScaleCrop>
  <HeadingPairs>
    <vt:vector size="2" baseType="variant">
      <vt:variant>
        <vt:lpstr>Slide Titles</vt:lpstr>
      </vt:variant>
      <vt:variant>
        <vt:i4>14</vt:i4>
      </vt:variant>
    </vt:vector>
  </HeadingPairs>
  <TitlesOfParts>
    <vt:vector size="14" baseType="lpstr">
      <vt:lpstr>Slide 1</vt:lpstr>
      <vt:lpstr>The note: AI and our data, on one page</vt:lpstr>
      <vt:lpstr>What we found, what we propose</vt:lpstr>
      <vt:lpstr>Most bring their own AI tools</vt:lpstr>
      <vt:lpstr>After the paste: five steps, not one</vt:lpstr>
      <vt:lpstr>What leaves with the text</vt:lpstr>
      <vt:lpstr>The risk register, for [Organisation] to assess</vt:lpstr>
      <vt:lpstr>From a risk nobody sees to a frame that holds</vt:lpstr>
      <vt:lpstr>90 days, three phases</vt:lpstr>
      <vt:lpstr>Who does what — an example to adapt</vt:lpstr>
      <vt:lpstr>Slide 11</vt:lpstr>
      <vt:lpstr>The decision requested</vt:lpstr>
      <vt:lpstr>Say yes to AI, with a frame that holds.</vt:lpstr>
      <vt:lpstr>Licence — keep this notice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and our data — the risks and the plan</dc:title>
  <dc:creator>pptx-rs</dc:creator>
  <cp:lastModifiedBy>pptx-rs</cp:lastModifiedBy>
  <cp:revision>1</cp:revision>
  <dcterms:created xsi:type="dcterms:W3CDTF">2026-10-15T08:37:42Z</dcterms:created>
  <dcterms:modified xsi:type="dcterms:W3CDTF">2026-10-15T08:37:42Z</dcterms:modified>
</cp:coreProperties>
</file>