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notesMaster" Target="notesMasters/notesMaster1.xml"/>
<Relationship Id="rId17" Type="http://schemas.openxmlformats.org/officeDocument/2006/relationships/presProps" Target="presProps.xml"/>
<Relationship Id="rId18" Type="http://schemas.openxmlformats.org/officeDocument/2006/relationships/viewProps" Target="viewProps.xml"/>
<Relationship Id="rId19" Type="http://schemas.openxmlformats.org/officeDocument/2006/relationships/theme" Target="theme/theme1.xml"/>
<Relationship Id="rId20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Présentation par [le DPO], quinze minutes, une décision demandée à la fin. La note d’une page (diapositive 2) part avant la réunion, en pré-lecture ; la note complète est un document à part du kit.</a:t>
            </a:r>
          </a:p>
          <a:p>
            <a:r>
              <a:rPr lang="fr-FR" dirty="0"/>
              <a:t>Image : le panorama « un cadre donne de l’air » du jeu d’images DoNotLeak, en attendant la scène demandée à Contee-Design (C-1 : une DPO présente un plan d’une page en trois phases à un comité attentif). Limite de l’image : la métaphore n’annonce pas la disparition du risque.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À envoyer seule, en PDF, avant la réunion ; la note complète (deux pages) est dans le kit.</a:t>
            </a:r>
          </a:p>
          <a:p>
            <a:r>
              <a:rPr lang="fr-FR" dirty="0"/>
              <a:t>Sources : Microsoft et LinkedIn, Work Trend Index 2024 — https://www.microsoft.com/en-us/worklab/work-trend-index/ai-at-work-is-here-now-comes-the-hard-part ; Verizon, Data Breach Investigations Report 2025 — https://www.verizon.com/business/resources/reports/2025-dbir-executive-summary.pdf ; RGPD, articles 24, 28 et 33 — https://eur-lex.europa.eu/eli/reg/2016/679/oj ; règlement sur l’IA, article 4 — https://eur-lex.europa.eu/eli/reg/2024/1689/oj, modifié par le règlement (UE) 2026/1744 — https://eur-lex.europa.eu/eli/reg/2026/1744/oj.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 : Microsoft et LinkedIn, Work Trend Index 2024 (31 000 personnes, 31 pays) ; Verizon, DBIR 2025 ; RGPD, article 24 ; règlement sur l’IA, article 4 (rédaction du règlement (UE) 2026/1744, en vigueur depuis le 27 juillet 2026 ; aucun certificat n’est exigé).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 : Microsoft et LinkedIn, Work Trend Index 2024 — 31 000 personnes interrogées dans 31 pays. https://www.microsoft.com/en-us/worklab/work-trend-index/ai-at-work-is-here-now-comes-the-hard-part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Exposition : le texte arrive chez le fournisseur. Conservation : historique et journaux, selon ses conditions. Entraînement : sur certaines offres grand public, selon les conditions et les réglages ; la CNIL recommande de désactiver cette réutilisation. Mémorisation : des chercheurs ont extrait mot pour mot des données d’entraînement d’un modèle (Carlini et al., USENIX Security 2021). Restitution : pour le CEPD, un modèle entraîné sur des données personnelles ne peut pas, dans tous les cas, être considéré comme anonyme (avis 28/2024).</a:t>
            </a:r>
          </a:p>
          <a:p>
            <a:r>
              <a:rPr lang="fr-FR" dirty="0"/>
              <a:t>Sources : CNIL — https://www.cnil.fr/fr/les-questions-reponses-de-la-cnil-sur-lutilisation-dun-systeme-dia-generative ; Carlini et al. — https://www.usenix.org/conference/usenixsecurity21/presentation/carlini-extracting ; CEPD — https://www.edpb.europa.eu/our-work-tools/our-documents/opinion-board-art-64/opinion-282024-certain-data-protection-aspects_en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Qu’une clause de confidentialité donnée soit violée dépend de sa rédaction : une question pour le service juridique. Une stratégie ou une marge peuvent être confidentielles sans contenir une seule donnée personnelle.</a:t>
            </a:r>
          </a:p>
          <a:p>
            <a:r>
              <a:rPr lang="fr-FR" dirty="0"/>
              <a:t>Limites des images : les données personnelles dépassent une liste de formats détectables ; scénario de risque, aucun vrai secret n’est montré ; scénario contractuel à qualifier avec le juridique, pas d’interprétation automatique du 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probabilité et l’impact sont à évaluer par [Organisme], selon ses usages et ses données : ce kit n’en donne aucune valeur. L’organisme répond de chaque ligne ; la colonne « Pilote » propose qui la suit.</a:t>
            </a:r>
          </a:p>
          <a:p>
            <a:r>
              <a:rPr lang="fr-FR" dirty="0"/>
              <a:t>Textes : RGPD, articles 5, 24, 28, 32, 33, 34 et chapitre V — https://eur-lex.europa.eu/eli/reg/2016/679/oj ; directive (UE) 2016/943 sur le secret des affaires, article 2 — https://eur-lex.europa.eu/legal-content/FR/TXT/?uri=CELEX:32016L0943 ; règlement sur l’IA, article 4 — https://eur-lex.europa.eu/eli/reg/2024/1689/oj.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interdiction sans chemin praticable invite aux détours ; ce qui tient, c’est un cadre que l’on comprend et un outil à la portée de chacun — c’est aussi ce que recommande la CNIL : choisir les outils, dire ce qui peut être partagé, former celles et ceux qui s’en servent.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fr-FR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détail, chantier par chantier, est dans la présentation « Le plan à 90 jours du DPO » du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exemple : chaque organisme répartit ses rôles, avec une seule lettre A par ligne. Incident : l’organisme, responsable du traitement, répond de la notification (RGPD, art. 33) ; le DPO conseille et coordonne (art. 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fr-FR"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À remplir avec le calculateur (donotleak.contee.eu/calculator) : cinq chiffres que vous connaissez, calculés dans votre navigateur — rien de ce que vous saisissez n’est envoyé. Le calcul compte 220 jours ouvrés par an. Ce sont des occurrences, pas des personnes distinctes : un même client compte dans chaque document qui le nomme. Ce kit ne donne aucun chiffre à votre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fr-FR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Interdire sans proposer de chemin praticable peut encourager les détours : bloquer n’y change rien, on contourne. Le cadre ramène la décision au moment du geste.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fr-FR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fr-FR"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62-panorama-un-cadre-donne-de-l-air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L’IA et nos données — les risques et le plan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Comité de direction · 15 minutes et une décision · [Organisme] · [date]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La note : l’IA et nos données, en une page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Situation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Nos équipes se servent de l’IA pour rédiger, résumer, traduire et coder, et une part passe par des comptes personnels : 78 % des utilisateurs d’IA apportent leurs propres outils au travail (Microsoft et LinkedIn, 2024) ; 72 % des salariés qui utilisent l’IA sur un poste de travail le font avec un compte non professionnel (Verizon, 2025). Chez [Organisme] : [ce que vous savez des usages].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067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90360"/>
            <a:ext cx="260000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Le risque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90360"/>
            <a:ext cx="799144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Ce qui est collé part hors de tout contrat, de toute trace et de toute politique : des données de clients et de salariés, des clés d’accès, des documents reçus sous confidentialité, notre savoir-faire. Personne ne le décide ; personne ne le voit.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4313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514960"/>
            <a:ext cx="260000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Ce que disent les textes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514960"/>
            <a:ext cx="799144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L’organisme répond de ses traitements et doit pouvoir le démontrer (RGPD, art. 24) ; un prestataire qui traite des données pour lui est lié par un contrat (art. 28) ; une violation est documentée et notifiée à la CNIL dans les 72 heures si possible, sauf risque improbable (art. 33). Depuis février 2025, l’organisme développe la maîtrise de l’IA de son personnel (AI Act, art. 4).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6217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705320"/>
            <a:ext cx="2600000" cy="85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Le plan à 90 jours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705320"/>
            <a:ext cx="7991440" cy="85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Un cadre en cinq volets : une charte, un outil à portée de main qui montre ce qui partirait avant l’envoi, la formation avec des Champions du colmatage dans les équipes, une mesure par volumes, une marche à suivre en cas d’incident. Trois phases : décider et cadrer, lancer et former, animer et mesurer.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6291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712800"/>
            <a:ext cx="260000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245B78"/>
                </a:solidFill>
                <a:latin typeface="+mn-lt"/>
              </a:rPr>
              <a:t>La décision demandée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712800"/>
            <a:ext cx="799144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Approuver la charte IA, nommer un sponsor au comité de direction, lancer les 90 jours le [date]. Porteur : [nom, fonction].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que nous avons vu, ce que nous proposons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386666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Situation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78 % des utilisateurs d’IA apportent leurs propres outils (2024)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72 % des salariés qui s’en servent au travail : un compte non professionnel (2025)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Chez nous : [ce que vous savez des usages]</a:t>
            </a:r>
          </a:p>
        </p:txBody>
      </p:sp>
      <p:sp>
        <p:nvSpPr>
          <p:cNvPr id="14" name="Shape 14"/>
          <p:cNvSpPr/>
          <p:nvPr/>
        </p:nvSpPr>
        <p:spPr>
          <a:xfrm>
            <a:off x="4406665" y="1600000"/>
            <a:ext cx="3386666" cy="50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466665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Constats</a:t>
            </a:r>
          </a:p>
        </p:txBody>
      </p:sp>
      <p:sp>
        <p:nvSpPr>
          <p:cNvPr id="16" name="Shape 16"/>
          <p:cNvSpPr/>
          <p:nvPr/>
        </p:nvSpPr>
        <p:spPr>
          <a:xfrm>
            <a:off x="4406665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606665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Hors de tout contrat, de toute trace, de toute politique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L’organisme en répond (RGPD, art. 24)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La maîtrise de l’IA est due depuis février 2025 (AI Act, art. 4)</a:t>
            </a:r>
          </a:p>
        </p:txBody>
      </p:sp>
      <p:sp>
        <p:nvSpPr>
          <p:cNvPr id="18" name="Shape 18"/>
          <p:cNvSpPr/>
          <p:nvPr/>
        </p:nvSpPr>
        <p:spPr>
          <a:xfrm>
            <a:off x="8113333" y="1600000"/>
            <a:ext cx="3386666" cy="500000"/>
          </a:xfrm>
          <a:prstGeom prst="roundRect">
            <a:avLst/>
          </a:prstGeom>
          <a:solidFill>
            <a:srgbClr val="A85F4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173333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Recommandation</a:t>
            </a:r>
          </a:p>
        </p:txBody>
      </p:sp>
      <p:sp>
        <p:nvSpPr>
          <p:cNvPr id="20" name="Shape 20"/>
          <p:cNvSpPr/>
          <p:nvPr/>
        </p:nvSpPr>
        <p:spPr>
          <a:xfrm>
            <a:off x="8113333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313333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Un cadre en cinq volets, en 90 jours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Un outil qui montre ce qui partirait, avant l’envoi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Des volumes mesurés, jamais des personnes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La plupart apportent leurs propres outils d’IA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fr-FR" sz="7200" dirty="0">
                <a:solidFill>
                  <a:srgbClr val="245B78"/>
                </a:solidFill>
                <a:latin typeface="+mj-lt"/>
              </a:rPr>
              <a:t>78 %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des utilisateurs d’IA apportent leurs propres outils d’IA au travail (Microsoft et LinkedIn, 2024).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Après le collage : cinq étapes, pas une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Exposition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Conservation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Entraînement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Mémorisation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Restitution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Compte gratuit ne veut pas dire entraînement automatique : tout dépend du service, de ses conditions et de ses réglages.
Seule la première étape est certaine : le texte est sorti.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qui part avec le texte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personnes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Clients, patients, candidats, collègues : un texte collé parle souvent de quelqu’un.</a:t>
            </a:r>
          </a:p>
        </p:txBody>
      </p:sp>
      <p:sp>
        <p:nvSpPr>
          <p:cNvPr id="12" name="Shape 12"/>
          <p:cNvSpPr/>
          <p:nvPr/>
        </p:nvSpPr>
        <p:spPr>
          <a:xfrm>
            <a:off x="442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accès</a:t>
            </a:r>
          </a:p>
        </p:txBody>
      </p:sp>
      <p:sp>
        <p:nvSpPr>
          <p:cNvPr id="13" name="Shape 13"/>
          <p:cNvSpPr/>
          <p:nvPr/>
        </p:nvSpPr>
        <p:spPr>
          <a:xfrm>
            <a:off x="442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Une clé d’API, un jeton, un mot de passe oubliés dans un extrait : qui les lit peut s’en servir.</a:t>
            </a:r>
          </a:p>
        </p:txBody>
      </p:sp>
      <p:sp>
        <p:nvSpPr>
          <p:cNvPr id="14" name="Shape 14"/>
          <p:cNvSpPr/>
          <p:nvPr/>
        </p:nvSpPr>
        <p:spPr>
          <a:xfrm>
            <a:off x="814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Des engagements</a:t>
            </a:r>
          </a:p>
        </p:txBody>
      </p:sp>
      <p:sp>
        <p:nvSpPr>
          <p:cNvPr id="15" name="Shape 15"/>
          <p:cNvSpPr/>
          <p:nvPr/>
        </p:nvSpPr>
        <p:spPr>
          <a:xfrm>
            <a:off x="814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>Un appel d’offres, une proposition sous confidentialité : la confidentialité suit le document.</a:t>
            </a:r>
          </a:p>
        </p:txBody>
      </p:sp>
      <p:pic>
        <p:nvPicPr>
          <p:cNvPr id="26" name="23-la-donnee-personnelle-derriere-la-ligne.jp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66" y="1700000"/>
            <a:ext cx="2666666" cy="1500000"/>
          </a:xfrm>
          <a:prstGeom prst="rect">
            <a:avLst/>
          </a:prstGeom>
        </p:spPr>
      </p:pic>
      <p:pic>
        <p:nvPicPr>
          <p:cNvPr id="27" name="20-une-cle-d-acces-cachee-dans-un-extrait.jp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66" y="1700000"/>
            <a:ext cx="2666666" cy="1500000"/>
          </a:xfrm>
          <a:prstGeom prst="rect">
            <a:avLst/>
          </a:prstGeom>
        </p:spPr>
      </p:pic>
      <p:pic>
        <p:nvPicPr>
          <p:cNvPr id="28" name="18-une-proposition-sous-confidentialite-circule.jp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666" y="1700000"/>
            <a:ext cx="2666666" cy="15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registre des risques, à évaluer par [Organisme]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700000" y="1500000"/>
          <a:ext cx="10792000" cy="4227120"/>
        </p:xfrm>
        <a:graphic>
          <a:graphicData uri="http://schemas.openxmlformats.org/drawingml/2006/table">
            <a:tbl>
              <a:tblPr firstRow="1" firstCol="1"/>
              <a:tblGrid>
                <a:gridCol w="1798666"/>
                <a:gridCol w="1798666"/>
                <a:gridCol w="1798666"/>
                <a:gridCol w="1798666"/>
                <a:gridCol w="1798666"/>
                <a:gridCol w="1798670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Risque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Exemple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Texte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Pilote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Probabilité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Impact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Données personnelles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 dossier client collé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RGPD, art. 5, 24, 28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Transfert hors de l’UE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 service opéré hors UE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RGPD, chapitre V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Secret d’accès exposé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Une clé d’API collée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RGPD, art. 32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DSI / RSSI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Confidentialité rompue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 appel d’offres sous NDA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L’accord signé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Juridique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Savoir-faire exposé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Une grille de prix, du code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Directive (UE) 2016/943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Maîtrise de l’IA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Personne n’est formé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AI Act, art. 4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RH et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Violation non traitée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Un incident que l’on tait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RGPD, art. 33 et 34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[à évaluer]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D’un risque que personne ne voit à un cadre qui tient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4950000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Avant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Des interdictions contournées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Le DPO seul, qui ne voit pas les usages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Aucune trace de ce qui part</a:t>
            </a:r>
          </a:p>
        </p:txBody>
      </p:sp>
      <p:sp>
        <p:nvSpPr>
          <p:cNvPr id="14" name="Shape 14"/>
          <p:cNvSpPr/>
          <p:nvPr/>
        </p:nvSpPr>
        <p:spPr>
          <a:xfrm>
            <a:off x="6550000" y="1600000"/>
            <a:ext cx="495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61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Après</a:t>
            </a:r>
          </a:p>
        </p:txBody>
      </p:sp>
      <p:sp>
        <p:nvSpPr>
          <p:cNvPr id="16" name="Shape 16"/>
          <p:cNvSpPr/>
          <p:nvPr/>
        </p:nvSpPr>
        <p:spPr>
          <a:xfrm>
            <a:off x="655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75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Une charte connue au moment d’agir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L’outil à portée de main, avant l’envoi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Des Champions du colmatage dans les équipes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fr-FR" sz="1500" dirty="0">
                <a:solidFill>
                  <a:srgbClr val="243039"/>
                </a:solidFill>
                <a:latin typeface="+mn-lt"/>
              </a:rPr>
              <a:t>Des volumes mesurés, jamais des personnes</a:t>
            </a:r>
          </a:p>
        </p:txBody>
      </p:sp>
      <p:sp>
        <p:nvSpPr>
          <p:cNvPr id="18" name="Shape 18"/>
          <p:cNvSpPr/>
          <p:nvPr/>
        </p:nvSpPr>
        <p:spPr>
          <a:xfrm>
            <a:off x="5770000" y="3243000"/>
            <a:ext cx="660000" cy="560000"/>
          </a:xfrm>
          <a:prstGeom prst="rightArrow">
            <a:avLst>
              <a:gd name="adj1" fmla="val 46000"/>
              <a:gd name="adj2" fmla="val 6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6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90 jours, trois phases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8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Décider, cadrer · J1-30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5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décision, un sponsor nommé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charte adaptée, le CSE informé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registre et le questionnaire à jour</a:t>
            </a:r>
          </a:p>
        </p:txBody>
      </p:sp>
      <p:sp>
        <p:nvSpPr>
          <p:cNvPr id="14" name="Shape 14"/>
          <p:cNvSpPr/>
          <p:nvPr/>
        </p:nvSpPr>
        <p:spPr>
          <a:xfrm>
            <a:off x="433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61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Lancer, former · J31-60</a:t>
            </a:r>
          </a:p>
        </p:txBody>
      </p:sp>
      <p:sp>
        <p:nvSpPr>
          <p:cNvPr id="16" name="Shape 16"/>
          <p:cNvSpPr/>
          <p:nvPr/>
        </p:nvSpPr>
        <p:spPr>
          <a:xfrm>
            <a:off x="433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48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L’annonce par la direction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webinaire de 45 minutes pour tous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formation des Champions du colmatage</a:t>
            </a:r>
          </a:p>
        </p:txBody>
      </p:sp>
      <p:sp>
        <p:nvSpPr>
          <p:cNvPr id="18" name="Shape 18"/>
          <p:cNvSpPr/>
          <p:nvPr/>
        </p:nvSpPr>
        <p:spPr>
          <a:xfrm>
            <a:off x="796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4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Animer, mesurer · J61-90</a:t>
            </a:r>
          </a:p>
        </p:txBody>
      </p:sp>
      <p:sp>
        <p:nvSpPr>
          <p:cNvPr id="20" name="Shape 20"/>
          <p:cNvSpPr/>
          <p:nvPr/>
        </p:nvSpPr>
        <p:spPr>
          <a:xfrm>
            <a:off x="796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11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Les rituels des Champions dans les équipes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Les volumes : outils, formations, incidents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bilan au comité de direction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 fait quoi — un exemple à adapter</a:t>
            </a:r>
          </a:p>
        </p:txBody>
      </p:sp>
      <p:graphicFrame>
        <p:nvGraphicFramePr>
          <p:cNvPr id="602" name="Table 2"/>
          <p:cNvGraphicFramePr/>
          <p:nvPr/>
        </p:nvGraphicFramePr>
        <p:xfrm>
          <a:off x="700000" y="1500000"/>
          <a:ext cx="10792000" cy="3219994"/>
        </p:xfrm>
        <a:graphic>
          <a:graphicData uri="http://schemas.openxmlformats.org/drawingml/2006/table">
            <a:tbl>
              <a:tblPr firstRow="1" firstCol="1"/>
              <a:tblGrid>
                <a:gridCol w="2587258"/>
                <a:gridCol w="2301851"/>
                <a:gridCol w="773043"/>
                <a:gridCol w="1242085"/>
                <a:gridCol w="671271"/>
                <a:gridCol w="1526753"/>
                <a:gridCol w="1689739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Chantier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Comité de 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DSI / RSSI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RH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Champions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Charte IA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Outil de protection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Formation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Champions du colmatage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  <a:r>
                        <a:rPr lang="fr-FR" sz="1400" b="0">
                          <a:solidFill>
                            <a:srgbClr val="66747D"/>
                          </a:solidFill>
                          <a:latin typeface="+mn-lt"/>
                        </a:rPr>
                        <a:t>/</a:t>
                      </a:r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Mesure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Incident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11"/>
          <p:cNvSpPr/>
          <p:nvPr/>
        </p:nvSpPr>
        <p:spPr>
          <a:xfrm>
            <a:off x="60856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R</a:t>
            </a:r>
          </a:p>
        </p:txBody>
      </p:sp>
      <p:sp>
        <p:nvSpPr>
          <p:cNvPr id="12" name="Shape 12"/>
          <p:cNvSpPr/>
          <p:nvPr/>
        </p:nvSpPr>
        <p:spPr>
          <a:xfrm>
            <a:off x="81048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Réalise</a:t>
            </a:r>
          </a:p>
        </p:txBody>
      </p:sp>
      <p:sp>
        <p:nvSpPr>
          <p:cNvPr id="13" name="Shape 13"/>
          <p:cNvSpPr/>
          <p:nvPr/>
        </p:nvSpPr>
        <p:spPr>
          <a:xfrm>
            <a:off x="319360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A36A32"/>
                </a:solidFill>
                <a:latin typeface="+mn-lt"/>
              </a:rPr>
              <a:t>A</a:t>
            </a:r>
          </a:p>
        </p:txBody>
      </p:sp>
      <p:sp>
        <p:nvSpPr>
          <p:cNvPr id="14" name="Shape 14"/>
          <p:cNvSpPr/>
          <p:nvPr/>
        </p:nvSpPr>
        <p:spPr>
          <a:xfrm>
            <a:off x="339552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Répond du résultat</a:t>
            </a:r>
          </a:p>
        </p:txBody>
      </p:sp>
      <p:sp>
        <p:nvSpPr>
          <p:cNvPr id="15" name="Shape 15"/>
          <p:cNvSpPr/>
          <p:nvPr/>
        </p:nvSpPr>
        <p:spPr>
          <a:xfrm>
            <a:off x="577864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566A58"/>
                </a:solidFill>
                <a:latin typeface="+mn-lt"/>
              </a:rPr>
              <a:t>C</a:t>
            </a:r>
          </a:p>
        </p:txBody>
      </p:sp>
      <p:sp>
        <p:nvSpPr>
          <p:cNvPr id="16" name="Shape 16"/>
          <p:cNvSpPr/>
          <p:nvPr/>
        </p:nvSpPr>
        <p:spPr>
          <a:xfrm>
            <a:off x="598056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Consulté</a:t>
            </a:r>
          </a:p>
        </p:txBody>
      </p:sp>
      <p:sp>
        <p:nvSpPr>
          <p:cNvPr id="17" name="Shape 17"/>
          <p:cNvSpPr/>
          <p:nvPr/>
        </p:nvSpPr>
        <p:spPr>
          <a:xfrm>
            <a:off x="836368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66747D"/>
                </a:solidFill>
                <a:latin typeface="+mn-lt"/>
              </a:rPr>
              <a:t>I</a:t>
            </a:r>
          </a:p>
        </p:txBody>
      </p:sp>
      <p:sp>
        <p:nvSpPr>
          <p:cNvPr id="18" name="Shape 18"/>
          <p:cNvSpPr/>
          <p:nvPr/>
        </p:nvSpPr>
        <p:spPr>
          <a:xfrm>
            <a:off x="856560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Informé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4551000" y="2049000"/>
            <a:ext cx="309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Votre ordre de grandeur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[nombre] éléments sensibles peuvent sortir de [Organisme] chaque année — [nombre] d’un seul service.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Avec le calculateur DoNotLeak : [effectif] personnes, [n] documents par jour, [x] % sensibles, [n] éléments par document.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La décision demandée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20000"/>
            <a:ext cx="10891440" cy="61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Des usages de l’IA que personne ne voit ni ne trace
L’organisme répond de ses données (RGPD, art. 24)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299120"/>
            <a:ext cx="3400000" cy="520000"/>
          </a:xfrm>
          <a:prstGeom prst="roundRect">
            <a:avLst/>
          </a:prstGeom>
          <a:solidFill>
            <a:srgbClr val="8A98A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Interdire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Simple à annoncer ; l’usage se déplace vers les comptes personnels, sans trace.</a:t>
            </a:r>
          </a:p>
        </p:txBody>
      </p:sp>
      <p:sp>
        <p:nvSpPr>
          <p:cNvPr id="15" name="Shape 15"/>
          <p:cNvSpPr/>
          <p:nvPr/>
        </p:nvSpPr>
        <p:spPr>
          <a:xfrm>
            <a:off x="4400000" y="2299120"/>
            <a:ext cx="3400000" cy="520000"/>
          </a:xfrm>
          <a:prstGeom prst="roundRect">
            <a:avLst/>
          </a:prstGeom>
          <a:solidFill>
            <a:srgbClr val="8A98A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Laisser faire</a:t>
            </a:r>
          </a:p>
        </p:txBody>
      </p:sp>
      <p:sp>
        <p:nvSpPr>
          <p:cNvPr id="17" name="Shape 17"/>
          <p:cNvSpPr/>
          <p:nvPr/>
        </p:nvSpPr>
        <p:spPr>
          <a:xfrm>
            <a:off x="44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Rien à engager aujourd’hui ; le risque reste entier, et invisible.</a:t>
            </a:r>
          </a:p>
        </p:txBody>
      </p:sp>
      <p:sp>
        <p:nvSpPr>
          <p:cNvPr id="19" name="Shape 19"/>
          <p:cNvSpPr/>
          <p:nvPr/>
        </p:nvSpPr>
        <p:spPr>
          <a:xfrm>
            <a:off x="8100000" y="2299120"/>
            <a:ext cx="3400000" cy="52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81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★  Un cadre et un outil</a:t>
            </a:r>
          </a:p>
        </p:txBody>
      </p:sp>
      <p:sp>
        <p:nvSpPr>
          <p:cNvPr id="21" name="Shape 21"/>
          <p:cNvSpPr/>
          <p:nvPr/>
        </p:nvSpPr>
        <p:spPr>
          <a:xfrm>
            <a:off x="81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2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Charte, outil à portée de main, formation, mesure, incident : 90 jours.</a:t>
            </a:r>
          </a:p>
        </p:txBody>
      </p:sp>
      <p:sp>
        <p:nvSpPr>
          <p:cNvPr id="23" name="Shape 23"/>
          <p:cNvSpPr/>
          <p:nvPr/>
        </p:nvSpPr>
        <p:spPr>
          <a:xfrm>
            <a:off x="700000" y="5028000"/>
            <a:ext cx="10800000" cy="1122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1000000" y="5208000"/>
            <a:ext cx="1020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Décision demandée : Approuver la charte, nommer un sponsor et lancer les 90 jours</a:t>
            </a:r>
          </a:p>
        </p:txBody>
      </p:sp>
      <p:sp>
        <p:nvSpPr>
          <p:cNvPr id="25" name="Shape 25"/>
          <p:cNvSpPr/>
          <p:nvPr/>
        </p:nvSpPr>
        <p:spPr>
          <a:xfrm>
            <a:off x="1000000" y="5451840"/>
            <a:ext cx="10200000" cy="51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FFFFFF"/>
                </a:solidFill>
                <a:latin typeface="+mn-lt"/>
              </a:rPr>
              <a:t>Résolution : Le comité approuve la charte IA et nomme [sponsor].   ·   Porteur : [nom, fonction]   ·   Échéance 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Dire oui à l’IA, avec un cadre qui tient.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[Nom du DPO] · [adresse] · prochain comité : [date]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Relire la charte IA de [Organisme] : [lien]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Nommer le sponsor et le représentant de la DSI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Premier point d’étape au comité 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14</Slides>
  <Notes>13</Notes>
  <HiddenSlides>0</HiddenSlides>
  <MMClips>0</MMClips>
  <ScaleCrop>false</ScaleCrop>
  <HeadingPairs>
    <vt:vector size="2" baseType="variant">
      <vt:variant>
        <vt:lpstr>Slide Titles</vt:lpstr>
      </vt:variant>
      <vt:variant>
        <vt:i4>14</vt:i4>
      </vt:variant>
    </vt:vector>
  </HeadingPairs>
  <TitlesOfParts>
    <vt:vector size="14" baseType="lpstr">
      <vt:lpstr>Slide 1</vt:lpstr>
      <vt:lpstr>La note : l’IA et nos données, en une page</vt:lpstr>
      <vt:lpstr>Ce que nous avons vu, ce que nous proposons</vt:lpstr>
      <vt:lpstr>La plupart apportent leurs propres outils d’IA</vt:lpstr>
      <vt:lpstr>Après le collage : cinq étapes, pas une</vt:lpstr>
      <vt:lpstr>Ce qui part avec le texte</vt:lpstr>
      <vt:lpstr>Le registre des risques, à évaluer par [Organisme]</vt:lpstr>
      <vt:lpstr>D’un risque que personne ne voit à un cadre qui tient</vt:lpstr>
      <vt:lpstr>90 jours, trois phases</vt:lpstr>
      <vt:lpstr>Qui fait quoi — un exemple à adapter</vt:lpstr>
      <vt:lpstr>Slide 11</vt:lpstr>
      <vt:lpstr>La décision demandée</vt:lpstr>
      <vt:lpstr>Dire oui à l’IA, avec un cadre qui tient.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L’IA et nos données — les risques et le plan</dc:title>
  <dc:creator>pptx-rs</dc:creator>
  <cp:lastModifiedBy>pptx-rs</cp:lastModifiedBy>
  <cp:revision>1</cp:revision>
  <dcterms:created xsi:type="dcterms:W3CDTF">2026-10-15T08:27:21Z</dcterms:created>
  <dcterms:modified xsi:type="dcterms:W3CDTF">2026-10-15T08:27:21Z</dcterms:modified>
</cp:coreProperties>
</file>