
<file path=[Content_Types].xml><?xml version="1.0" encoding="utf-8"?>
<Types xmlns="http://schemas.openxmlformats.org/package/2006/content-types">
  <Default Extension="png" ContentType="image/pn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
<Relationship Id="rId1" Type="http://schemas.openxmlformats.org/officeDocument/2006/relationships/officeDocument" Target="ppt/presentation.xml"/>
<Relationship Id="rId2" Type="http://schemas.openxmlformats.org/package/2006/relationships/metadata/core-properties" Target="docProps/core.xml"/>
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92" y="-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Master" Target="slideMasters/slideMaster1.xml"/>
<Relationship Id="rId2" Type="http://schemas.openxmlformats.org/officeDocument/2006/relationships/slide" Target="slides/slide1.xml"/>
<Relationship Id="rId3" Type="http://schemas.openxmlformats.org/officeDocument/2006/relationships/slide" Target="slides/slide2.xml"/>
<Relationship Id="rId4" Type="http://schemas.openxmlformats.org/officeDocument/2006/relationships/slide" Target="slides/slide3.xml"/>
<Relationship Id="rId5" Type="http://schemas.openxmlformats.org/officeDocument/2006/relationships/slide" Target="slides/slide4.xml"/>
<Relationship Id="rId6" Type="http://schemas.openxmlformats.org/officeDocument/2006/relationships/slide" Target="slides/slide5.xml"/>
<Relationship Id="rId7" Type="http://schemas.openxmlformats.org/officeDocument/2006/relationships/notesMaster" Target="notesMasters/notesMaster1.xml"/>
<Relationship Id="rId8" Type="http://schemas.openxmlformats.org/officeDocument/2006/relationships/presProps" Target="presProps.xml"/>
<Relationship Id="rId9" Type="http://schemas.openxmlformats.org/officeDocument/2006/relationships/viewProps" Target="viewProps.xml"/>
<Relationship Id="rId10" Type="http://schemas.openxmlformats.org/officeDocument/2006/relationships/theme" Target="theme/theme1.xml"/>
<Relationship Id="rId11" Type="http://schemas.openxmlformats.org/officeDocument/2006/relationships/tableStyles" Target="tableStyles.xml"/>
</Relationships>
</file>

<file path=ppt/notesMasters/_rels/notesMaster1.xml.rels><?xml version="1.0" encoding="UTF-8" standalone="yes"?>
<Relationships xmlns="http://schemas.openxmlformats.org/package/2006/relationships">
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Image Placeholder 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4" name="Notes Placeholder 3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</p:notesStyle>
</p:notesMaster>
</file>

<file path=ppt/notesSlides/_rels/notesSlide1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.xml"/>
<Relationship Id="rId2" Type="http://schemas.openxmlformats.org/officeDocument/2006/relationships/notesMaster" Target="../notesMasters/notesMaster1.xml"/>
</Relationships>
</file>

<file path=ppt/notesSlides/_rels/notesSlide2.xml.rels><?xml version="1.0" encoding="UTF-8" standalone="yes"?>
<Relationships xmlns="http://schemas.openxmlformats.org/package/2006/relationships">
<Relationship Id="rId1" Type="http://schemas.openxmlformats.org/officeDocument/2006/relationships/slide" Target="../slides/slide2.xml"/>
<Relationship Id="rId2" Type="http://schemas.openxmlformats.org/officeDocument/2006/relationships/notesMaster" Target="../notesMasters/notesMaster1.xml"/>
</Relationships>
</file>

<file path=ppt/notesSlides/_rels/notesSlide3.xml.rels><?xml version="1.0" encoding="UTF-8" standalone="yes"?>
<Relationships xmlns="http://schemas.openxmlformats.org/package/2006/relationships">
<Relationship Id="rId1" Type="http://schemas.openxmlformats.org/officeDocument/2006/relationships/slide" Target="../slides/slide3.xml"/>
<Relationship Id="rId2" Type="http://schemas.openxmlformats.org/officeDocument/2006/relationships/notesMaster" Target="../notesMasters/notesMaster1.xml"/>
</Relationships>
</file>

<file path=ppt/notesSlides/_rels/notesSlide4.xml.rels><?xml version="1.0" encoding="UTF-8" standalone="yes"?>
<Relationships xmlns="http://schemas.openxmlformats.org/package/2006/relationships">
<Relationship Id="rId1" Type="http://schemas.openxmlformats.org/officeDocument/2006/relationships/slide" Target="../slides/slide4.xml"/>
<Relationship Id="rId2" Type="http://schemas.openxmlformats.org/officeDocument/2006/relationships/notesMaster" Target="../notesMasters/notesMaster1.xml"/>
</Relationships>
</file>

<file path=ppt/notesSlides/_rels/notesSlide5.xml.rels><?xml version="1.0" encoding="UTF-8" standalone="yes"?>
<Relationships xmlns="http://schemas.openxmlformats.org/package/2006/relationships">
<Relationship Id="rId1" Type="http://schemas.openxmlformats.org/officeDocument/2006/relationships/slide" Target="../slides/slide5.xml"/>
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note to send before the meeting, as a PDF (File › Export): a few pages to read, then the kit’s fifteen-minute deck “AI and our data — the risks and the plan”. Replace every field in [brackets].</a:t>
            </a:r>
          </a:p>
          <a:p>
            <a:r>
              <a:rPr lang="en-US" dirty="0"/>
              <a:t>Picture: the panorama “a frame gives room to breathe” from the DoNotLeak picture set, until the scene requested from Contee-Design arrives (C-1). The picture’s limit: the metaphor does not announce that the risk disappears.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1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Microsoft and LinkedIn, Work Trend Index 2024 — https://www.microsoft.com/en-us/worklab/work-trend-index/ai-at-work-is-here-now-comes-the-hard-part ; Verizon, DBIR 2025 — https://www.verizon.com/business/resources/reports/2025-dbir-executive-summary.pdf ; CNIL, Q&amp;A on generative AI — https://www.cnil.fr/en/cnils-qa-use-generative-ai-systems ; GDPR — https://eur-lex.europa.eu/eli/reg/2016/679/oj ; AI Act, article 4 — https://eur-lex.europa.eu/eli/reg/2024/1689/oj, as worded by Regulation (EU) 2026/1744 — https://eur-lex.europa.eu/eli/reg/2026/1744/oj.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2}" type="slidenum">
              <a:rPr lang="en-US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Microsoft and LinkedIn, Work Trend Index 2024 — https://www.microsoft.com/en-us/worklab/work-trend-index/ai-at-work-is-here-now-comes-the-hard-part ; Verizon, DBIR 2025 — https://www.verizon.com/business/resources/reports/2025-dbir-executive-summary.pdf ; CNIL, Q&amp;A on generative AI — https://www.cnil.fr/en/cnils-qa-use-generative-ai-systems ; GDPR — https://eur-lex.europa.eu/eli/reg/2016/679/oj ; AI Act, article 4 — https://eur-lex.europa.eu/eli/reg/2024/1689/oj, as worded by Regulation (EU) 2026/1744 — https://eur-lex.europa.eu/eli/reg/2026/1744/oj.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3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split of roles (who does what) and the three phases are detailed in the committee deck and in the DPO’s 90-day plan. The order of magnitude: donotleak.contee.eu/calculator, computed in your browser, nothing is sent.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4}" type="slidenum">
              <a:rPr lang="en-US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notice stays on the last page of any adapted version: it is the condition of the CC BY-SA 4.0 licence. An example to adapt, not legal advice.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5}" type="slidenum">
              <a:rPr lang="en-US"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Relationship Id="rIdLogoC" Type="http://schemas.openxmlformats.org/officeDocument/2006/relationships/image" Target="../media/contee-logo.png"/></Relationships>
</file>

<file path=ppt/slideLayouts/_rels/slideLayout2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3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4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5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6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7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2032000" y="1828800"/>
            <a:ext cx="8128000" cy="1828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Subtitle"/>
          <p:cNvSpPr>
            <a:spLocks noGrp="1"/>
          </p:cNvSpPr>
          <p:nvPr>
            <p:ph type="subTitle"/>
          </p:nvPr>
        </p:nvSpPr>
        <p:spPr>
          <a:xfrm>
            <a:off x="2032000" y="3657600"/>
            <a:ext cx="8128000" cy="9144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30" name="Contee Cover Logo"/>
          <p:cNvPicPr>
            <a:picLocks noChangeAspect="1"/>
          </p:cNvPicPr>
          <p:nvPr/>
        </p:nvPicPr>
        <p:blipFill>
          <a:blip r:embed="rIdLogoC"/>
          <a:stretch>
            <a:fillRect/>
          </a:stretch>
        </p:blipFill>
        <p:spPr>
          <a:xfrm>
            <a:off x="4496000" y="600000"/>
            <a:ext cx="3200000" cy="2133600"/>
          </a:xfrm>
          <a:prstGeom prst="rect">
            <a:avLst/>
          </a:prstGeom>
        </p:spPr>
      </p:pic>
    </p:spTree>
  </p:cSld>
  <p:clrMapOvr>
    <a:masterClrMapping/>
  </p:clrMapOvr>
  <p:hf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 Left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53672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4" name="Content Right"/>
          <p:cNvSpPr>
            <a:spLocks noGrp="1"/>
          </p:cNvSpPr>
          <p:nvPr>
            <p:ph type="body" idx="2"/>
          </p:nvPr>
        </p:nvSpPr>
        <p:spPr>
          <a:xfrm>
            <a:off x="6215200" y="1600200"/>
            <a:ext cx="53672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1600200"/>
            <a:ext cx="10972800" cy="1828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Subtitle"/>
          <p:cNvSpPr>
            <a:spLocks noGrp="1"/>
          </p:cNvSpPr>
          <p:nvPr>
            <p:ph type="body" idx="1"/>
          </p:nvPr>
        </p:nvSpPr>
        <p:spPr>
          <a:xfrm>
            <a:off x="609600" y="3657600"/>
            <a:ext cx="10972800" cy="13716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Big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0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609600" y="1200000"/>
            <a:ext cx="10972800" cy="500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slideLayout" Target="../slideLayouts/slideLayout2.xml"/>
<Relationship Id="rId3" Type="http://schemas.openxmlformats.org/officeDocument/2006/relationships/slideLayout" Target="../slideLayouts/slideLayout3.xml"/>
<Relationship Id="rId4" Type="http://schemas.openxmlformats.org/officeDocument/2006/relationships/slideLayout" Target="../slideLayouts/slideLayout4.xml"/>
<Relationship Id="rId5" Type="http://schemas.openxmlformats.org/officeDocument/2006/relationships/slideLayout" Target="../slideLayouts/slideLayout5.xml"/>
<Relationship Id="rId6" Type="http://schemas.openxmlformats.org/officeDocument/2006/relationships/slideLayout" Target="../slideLayouts/slideLayout6.xml"/>
<Relationship Id="rId7" Type="http://schemas.openxmlformats.org/officeDocument/2006/relationships/slideLayout" Target="../slideLayouts/slideLayout7.xml"/>
<Relationship Id="rId8" Type="http://schemas.openxmlformats.org/officeDocument/2006/relationships/theme" Target="../theme/theme1.xml"/>
<Relationship Id="rIdLogoC" Type="http://schemas.openxmlformats.org/officeDocument/2006/relationships/image" Target="../media/contee-logo.png"/><Relationship Id="rIdIconC" Type="http://schemas.openxmlformats.org/officeDocument/2006/relationships/image" Target="../media/contee-icon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e Footer Band"/>
          <p:cNvSpPr/>
          <p:nvPr/>
        </p:nvSpPr>
        <p:spPr>
          <a:xfrm>
            <a:off x="0" y="6460000"/>
            <a:ext cx="12192000" cy="398000"/>
          </a:xfrm>
          <a:prstGeom prst="rect">
            <a:avLst/>
          </a:prstGeom>
          <a:solidFill>
            <a:srgbClr val="EFF4F7"/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Contee Footer Line"/>
          <p:cNvSpPr/>
          <p:nvPr/>
        </p:nvSpPr>
        <p:spPr>
          <a:xfrm>
            <a:off x="0" y="6460000"/>
            <a:ext cx="12192000" cy="12700"/>
          </a:xfrm>
          <a:prstGeom prst="rect">
            <a:avLst/>
          </a:prstGeom>
          <a:solidFill>
            <a:srgbClr val="DCE5EA"/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Contee Accent"/>
          <p:cNvSpPr/>
          <p:nvPr/>
        </p:nvSpPr>
        <p:spPr>
          <a:xfrm>
            <a:off x="609600" y="6440950"/>
            <a:ext cx="914400" cy="38100"/>
          </a:xfrm>
          <a:prstGeom prst="rect">
            <a:avLst/>
          </a:prstGeom>
          <a:solidFill>
            <a:srgbClr val="C9785B"/>
          </a:solidFill>
          <a:ln>
            <a:noFill/>
          </a:ln>
        </p:spPr>
        <p:txBody>
          <a:bodyPr/>
          <a:lstStyle/>
          <a:p/>
        </p:txBody>
      </p:sp>
      <p:pic>
        <p:nvPicPr>
          <p:cNvPr id="23" name="Contee Logo"/>
          <p:cNvPicPr>
            <a:picLocks noChangeAspect="1"/>
          </p:cNvPicPr>
          <p:nvPr/>
        </p:nvPicPr>
        <p:blipFill>
          <a:blip r:embed="rIdLogoC"/>
          <a:stretch>
            <a:fillRect/>
          </a:stretch>
        </p:blipFill>
        <p:spPr>
          <a:xfrm>
            <a:off x="10682400" y="152400"/>
            <a:ext cx="900000" cy="600000"/>
          </a:xfrm>
          <a:prstGeom prst="rect">
            <a:avLst/>
          </a:prstGeom>
        </p:spPr>
      </p:pic>
      <p:pic>
        <p:nvPicPr>
          <p:cNvPr id="24" name="Contee Icon"/>
          <p:cNvPicPr>
            <a:picLocks noChangeAspect="1"/>
          </p:cNvPicPr>
          <p:nvPr/>
        </p:nvPicPr>
        <p:blipFill>
          <a:blip r:embed="rIdIconC"/>
          <a:stretch>
            <a:fillRect/>
          </a:stretch>
        </p:blipFill>
        <p:spPr>
          <a:xfrm>
            <a:off x="10540000" y="6505000"/>
            <a:ext cx="300000" cy="300000"/>
          </a:xfrm>
          <a:prstGeom prst="rect">
            <a:avLst/>
          </a:prstGeom>
        </p:spPr>
      </p:pic>
      <p:sp>
        <p:nvSpPr>
          <p:cNvPr id="25" name="Title Placeholder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72800" cy="914400"/>
          </a:xfrm>
          <a:prstGeom prst="rect">
            <a:avLst/>
          </a:prstGeom>
        </p:spPr>
        <p:txBody>
          <a:bodyPr anchor="ctr"/>
          <a:lstStyle/>
          <a:p/>
        </p:txBody>
      </p:sp>
      <p:sp>
        <p:nvSpPr>
          <p:cNvPr id="26" name="Body Placeholder"/>
          <p:cNvSpPr>
            <a:spLocks noGrp="1"/>
          </p:cNvSpPr>
          <p:nvPr>
            <p:ph type="body" idx="1"/>
          </p:nvPr>
        </p:nvSpPr>
        <p:spPr>
          <a:xfrm>
            <a:off x="609600" y="1371600"/>
            <a:ext cx="10972800" cy="4700000"/>
          </a:xfrm>
          <a:prstGeom prst="rect">
            <a:avLst/>
          </a:prstGeom>
        </p:spPr>
        <p:txBody>
          <a:bodyPr anchor="ctr"/>
          <a:lstStyle/>
          <a:p/>
        </p:txBody>
      </p:sp>
      <p:sp>
        <p:nvSpPr>
          <p:cNvPr id="27" name="Footer Placehold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/>
        </p:txBody>
      </p:sp>
      <p:sp>
        <p:nvSpPr>
          <p:cNvPr id="28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dt="0"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5.xml"/>
<Relationship Id="rId2" Type="http://schemas.openxmlformats.org/officeDocument/2006/relationships/notesSlide" Target="../notesSlides/notesSlide1.xml"/>
<Relationship Id="rId3" Type="http://schemas.openxmlformats.org/officeDocument/2006/relationships/image" Target="../media/image1.jpg"/>
</Relationships>
</file>

<file path=ppt/slides/_rels/slide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3.xml"/>
</Relationships>
</file>

<file path=ppt/slides/_rels/slide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4.xml"/>
</Relationships>
</file>

<file path=ppt/slides/_rels/slide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5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pic>
        <p:nvPicPr>
          <p:cNvPr id="23" name="62-panorama-un-cadre-donne-de-l-air-cover.jpg" descr="contee:hero"/>
          <p:cNvPicPr>
            <a:picLocks noChangeAspect="1"/>
          </p:cNvPicPr>
          <p:nvPr/>
        </p:nvPicPr>
        <p:blipFill>
          <a:blip r:embed="rId3"/>
          <a:srcRect l="0" t="2849" r="0" b="2849"/>
          <a:stretch>
            <a:fillRect/>
          </a:stretch>
        </p:blipFill>
        <p:spPr>
          <a:xfrm>
            <a:off x="0" y="0"/>
            <a:ext cx="12192000" cy="6460000"/>
          </a:xfrm>
          <a:prstGeom prst="rect">
            <a:avLst/>
          </a:prstGeom>
        </p:spPr>
      </p:pic>
      <p:sp>
        <p:nvSpPr>
          <p:cNvPr id="10" name="Shape 10"/>
          <p:cNvSpPr/>
          <p:nvPr/>
        </p:nvSpPr>
        <p:spPr>
          <a:xfrm>
            <a:off x="0" y="4250000"/>
            <a:ext cx="12192000" cy="1820000"/>
          </a:xfrm>
          <a:prstGeom prst="rect">
            <a:avLst/>
          </a:prstGeom>
          <a:solidFill>
            <a:srgbClr val="14181E">
              <a:alpha val="58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1" name="Shape 11"/>
          <p:cNvSpPr/>
          <p:nvPr/>
        </p:nvSpPr>
        <p:spPr>
          <a:xfrm>
            <a:off x="760000" y="4550000"/>
            <a:ext cx="10600000" cy="8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3600" dirty="0">
                <a:solidFill>
                  <a:srgbClr val="FFFFFF"/>
                </a:solidFill>
                <a:latin typeface="+mj-lt"/>
              </a:rPr>
              <a:t>Note to the executive committee — AI and our data</a:t>
            </a:r>
          </a:p>
        </p:txBody>
      </p:sp>
      <p:sp>
        <p:nvSpPr>
          <p:cNvPr id="12" name="Shape 12"/>
          <p:cNvSpPr/>
          <p:nvPr/>
        </p:nvSpPr>
        <p:spPr>
          <a:xfrm>
            <a:off x="760000" y="5450000"/>
            <a:ext cx="10600000" cy="4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800" dirty="0">
                <a:solidFill>
                  <a:srgbClr val="FFFFFF"/>
                </a:solidFill>
                <a:latin typeface="+mn-lt"/>
              </a:rPr>
              <a:t>Pre-read · [Organisation] · [date] · [author, role]</a:t>
            </a:r>
          </a:p>
        </p:txBody>
      </p:sp>
      <p:sp>
        <p:nvSpPr>
          <p:cNvPr id="60" name="Hero Band"/>
          <p:cNvSpPr/>
          <p:nvPr/>
        </p:nvSpPr>
        <p:spPr>
          <a:xfrm>
            <a:off x="0" y="6460000"/>
            <a:ext cx="12192000" cy="398000"/>
          </a:xfrm>
          <a:prstGeom prst="rect">
            <a:avLst/>
          </a:prstGeom>
          <a:solidFill>
            <a:srgbClr val="EFF4F7"/>
          </a:solidFill>
          <a:ln>
            <a:noFill/>
          </a:ln>
        </p:spPr>
        <p:txBody>
          <a:bodyPr/>
          <a:lstStyle/>
          <a:p/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AI and our data — the note (1/3)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5481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500" dirty="0">
                <a:solidFill>
                  <a:srgbClr val="245B78"/>
                </a:solidFill>
                <a:latin typeface="+mn-lt"/>
              </a:rPr>
              <a:t>Purpose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5481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400" dirty="0">
                <a:solidFill>
                  <a:srgbClr val="243039"/>
                </a:solidFill>
                <a:latin typeface="+mn-lt"/>
              </a:rPr>
              <a:t>Decide how [Organisation] frames its staff’s use of AI tools: a charter, a tool at hand, training, measurement and a path to follow when something leaves, in 90 days.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31181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2588160"/>
            <a:ext cx="2600000" cy="14016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500" dirty="0">
                <a:solidFill>
                  <a:srgbClr val="245B78"/>
                </a:solidFill>
                <a:latin typeface="+mn-lt"/>
              </a:rPr>
              <a:t>Situation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2588160"/>
            <a:ext cx="7991440" cy="14016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400" dirty="0">
                <a:solidFill>
                  <a:srgbClr val="243039"/>
                </a:solidFill>
                <a:latin typeface="+mn-lt"/>
              </a:rPr>
              <a:t>Our teams use AI to draft, summarise, translate and code. Two international surveys measure the trend: 78% of AI users bring their own AI tools to work (Microsoft and LinkedIn, Work Trend Index 2024, 31,000 people in 31 countries); 72% of the employees who routinely use AI on a work device do so with an account tied to a non-corporate email (Verizon, Data Breach Investigations Report 2025). At [Organisation]: [validated tools, known or suspected uses, teams concerned].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425341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4529760"/>
            <a:ext cx="2600000" cy="14016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500" dirty="0">
                <a:solidFill>
                  <a:srgbClr val="245B78"/>
                </a:solidFill>
                <a:latin typeface="+mn-lt"/>
              </a:rPr>
              <a:t>The risk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4529760"/>
            <a:ext cx="7991440" cy="14016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400" dirty="0">
                <a:solidFill>
                  <a:srgbClr val="243039"/>
                </a:solidFill>
                <a:latin typeface="+mn-lt"/>
              </a:rPr>
              <a:t>A text pasted into a personal account leaves outside any contract, any log and any policy. It may carry data about clients, patients, candidates or staff; an access key left in a snippet; a document received in confidence; our know-how. What the provider does with it depends on the service, its terms and its settings: retention, sometimes training. Nobody decides it, nobody sees it — and one paste multiplied by a year and by our teams is no longer a detail.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2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AI and our data — the note (2/3)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20416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500" dirty="0">
                <a:solidFill>
                  <a:srgbClr val="245B78"/>
                </a:solidFill>
                <a:latin typeface="+mn-lt"/>
              </a:rPr>
              <a:t>What the texts say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20416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400" dirty="0">
                <a:solidFill>
                  <a:srgbClr val="243039"/>
                </a:solidFill>
                <a:latin typeface="+mn-lt"/>
              </a:rPr>
              <a:t>The organisation, as controller, puts appropriate measures in place and must be able to demonstrate them (GDPR, art. 24); each person processes the data only on its instructions (art. 29 and 32.4); a provider processing data for it is bound by a contract (art. 28); a breach is documented and notified to the supervisory authority — in France, the CNIL — within 72 hours where feasible, unless it is unlikely to result in a risk (art. 33). Since 2 February 2025, an organisation using AI systems takes measures for its staff’s AI literacy (AI Act, art. 4); no certificate is required. The DPO informs, advises and monitors; the DPO is not personally liable for the organisation’s failings (art. 39).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365913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3789280"/>
            <a:ext cx="2600000" cy="14016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500" dirty="0">
                <a:solidFill>
                  <a:srgbClr val="245B78"/>
                </a:solidFill>
                <a:latin typeface="+mn-lt"/>
              </a:rPr>
              <a:t>What we propose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3789280"/>
            <a:ext cx="7991440" cy="14016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400" dirty="0">
                <a:solidFill>
                  <a:srgbClr val="243039"/>
                </a:solidFill>
                <a:latin typeface="+mn-lt"/>
              </a:rPr>
              <a:t>Say yes to AI, with a five-part frame: a short charter, known at the moment of acting; a tool at hand that shows, before sending, what would leave and replaces it — [DoNotLeak: on its page, with no account, or on our own servers]; training for everyone and Seals, volunteers, in the teams; measurement by volumes — validated tools, people trained, incidents reported — never by the content of what anyone writes; a path to follow when something leaves, known in advance.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530833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5438480"/>
            <a:ext cx="260000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500" dirty="0">
                <a:solidFill>
                  <a:srgbClr val="245B78"/>
                </a:solidFill>
                <a:latin typeface="+mn-lt"/>
              </a:rPr>
              <a:t>The 90-day plan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5438480"/>
            <a:ext cx="799144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400" dirty="0">
                <a:solidFill>
                  <a:srgbClr val="243039"/>
                </a:solidFill>
                <a:latin typeface="+mn-lt"/>
              </a:rPr>
              <a:t>Days 1 to 30: decide, adapt the charter, inform the works council where required, update the register. Days 31 to 60: announce, train all staff (a 45-minute webinar) and the Seals. Days 61 to 90: run the community, measure, review at the committee.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3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AI and our data — the note (3/3)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The options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Ban it: simple to announce, but the use moves to personal accounts, with no trace. Let it be: nothing to commit today, the risk stays whole and invisible. A frame and a tool (recommended): AI stays allowed, and the decision returns to the person, at the moment of acting.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86045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3136800"/>
            <a:ext cx="2600000" cy="85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What it takes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3136800"/>
            <a:ext cx="7991440" cy="85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A sponsor on the executive committee; [x hours a month] for each Seal, granted by their manager; the time of the DPO, IT and HR as the proposed split of roles says; [means to specify].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425341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4529760"/>
            <a:ext cx="2600000" cy="85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The decision requested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4529760"/>
            <a:ext cx="7991440" cy="85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Approve the AI charter; name [sponsor]; start the 90-day plan on [date]. Owner: [name, role]. Appendices: the deck, the charter, the order of magnitude the DoNotLeak calculator gives with our own figures.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4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Licence — keep this notice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Source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Adapted from the DoNotLeak kit published by Contee (https://donotleak.contee.eu/dpo) under the Creative Commons Attribution-ShareAlike 4.0 licence (CC BY-SA 4.0, https://creativecommons.org/licenses/by-sa/4.0/deed.en).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86045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3136800"/>
            <a:ext cx="260000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What you may do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3136800"/>
            <a:ext cx="799144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You may copy, adapt and share it, for any purpose, crediting Contee.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376573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4042080"/>
            <a:ext cx="260000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If you adapt it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4042080"/>
            <a:ext cx="799144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ShareAlike: if you publish an adapted version, publish it under the same licence, so that everyone can benefit from the improvements in turn.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5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ntee">
  <a:themeElements>
    <a:clrScheme name="Contee">
      <a:dk1>
        <a:srgbClr val="243039"/>
      </a:dk1>
      <a:lt1>
        <a:srgbClr val="F7F9FA"/>
      </a:lt1>
      <a:dk2>
        <a:srgbClr val="302621"/>
      </a:dk2>
      <a:lt2>
        <a:srgbClr val="EFF4F7"/>
      </a:lt2>
      <a:accent1>
        <a:srgbClr val="245B78"/>
      </a:accent1>
      <a:accent2>
        <a:srgbClr val="C9785B"/>
      </a:accent2>
      <a:accent3>
        <a:srgbClr val="347AA5"/>
      </a:accent3>
      <a:accent4>
        <a:srgbClr val="566A58"/>
      </a:accent4>
      <a:accent5>
        <a:srgbClr val="A36A32"/>
      </a:accent5>
      <a:accent6>
        <a:srgbClr val="A85F49"/>
      </a:accent6>
      <a:hlink>
        <a:srgbClr val="347AA5"/>
      </a:hlink>
      <a:folHlink>
        <a:srgbClr val="66747D"/>
      </a:folHlink>
    </a:clrScheme>
    <a:fontScheme name="Office">
      <a:majorFont>
        <a:latin typeface="Book Antiqu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nter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pptx-rs</Application>
  <PresentationFormat>On-screen Show (4:3)</PresentationFormat>
  <Paragraphs>0</Paragraphs>
  <Slides>5</Slides>
  <Notes>5</Notes>
  <HiddenSlides>0</HiddenSlides>
  <MMClips>0</MMClips>
  <ScaleCrop>false</ScaleCrop>
  <HeadingPairs>
    <vt:vector size="2" baseType="variant">
      <vt:variant>
        <vt:lpstr>Slide Titles</vt:lpstr>
      </vt:variant>
      <vt:variant>
        <vt:i4>5</vt:i4>
      </vt:variant>
    </vt:vector>
  </HeadingPairs>
  <TitlesOfParts>
    <vt:vector size="5" baseType="lpstr">
      <vt:lpstr>Slide 1</vt:lpstr>
      <vt:lpstr>AI and our data — the note (1/3)</vt:lpstr>
      <vt:lpstr>AI and our data — the note (2/3)</vt:lpstr>
      <vt:lpstr>AI and our data — the note (3/3)</vt:lpstr>
      <vt:lpstr>Licence — keep this notice</vt:lpstr>
    </vt:vector>
  </TitlesOfParts>
  <LinksUpToDate>false</LinksUpToDate>
  <SharedDoc>false</SharedDoc>
  <HyperlinksChanged>false</HyperlinksChanged>
  <AppVersion>1.0000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Note to the executive committee — AI and our data</dc:title>
  <dc:creator>pptx-rs</dc:creator>
  <cp:lastModifiedBy>pptx-rs</cp:lastModifiedBy>
  <cp:revision>1</cp:revision>
  <dcterms:created xsi:type="dcterms:W3CDTF">2026-10-15T08:35:44Z</dcterms:created>
  <dcterms:modified xsi:type="dcterms:W3CDTF">2026-10-15T08:35:44Z</dcterms:modified>
</cp:coreProperties>
</file>