
<file path=[Content_Types].xml><?xml version="1.0" encoding="utf-8"?>
<Types xmlns="http://schemas.openxmlformats.org/package/2006/content-types">
  <Default Extension="png" ContentType="image/pn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notesMaster" Target="notesMasters/notesMaster1.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heme" Target="theme/theme1.xml"/>
<Relationship Id="rId11" Type="http://schemas.openxmlformats.org/officeDocument/2006/relationships/tableStyles" Target="tableStyles.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lide Image Placeholder 2"/>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4" name="Notes Placeholder 3"/>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
<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
<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
<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
<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La note à envoyer avant la réunion, en PDF (Fichier › Exporter) : deux pages à lire, puis la présentation de quinze minutes « L’IA et nos données — les risques et le plan » du même kit. Remplacez chaque champ entre [crochets].</a:t>
            </a:r>
          </a:p>
          <a:p>
            <a:r>
              <a:rPr lang="fr-FR" dirty="0"/>
              <a:t>Image : le panorama « un cadre donne de l’air » du jeu d’images DoNotLeak, en attendant la scène demandée à Contee-Design (C-1). Limite de l’image : la métaphore n’annonce pas la disparition du risque.</a:t>
            </a:r>
          </a:p>
        </p:txBody>
      </p:sp>
      <p:sp>
        <p:nvSpPr>
          <p:cNvPr id="4" name="Slide Number Placeholder 3"/>
          <p:cNvSpPr>
            <a:spLocks noGrp="1"/>
          </p:cNvSpPr>
          <p:nvPr>
            <p:ph type="sldNum" sz="quarter" idx="10"/>
          </p:nvPr>
        </p:nvSpPr>
        <p:spPr/>
        <p:txBody>
          <a:bodyPr/>
          <a:lstStyle/>
          <a:p>
            <a:fld id="{B0E4A5D7-2C3F-4A8B-9E1D-000000000001}" type="slidenum">
              <a:rPr lang="fr-F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Sources : Microsoft et LinkedIn, Work Trend Index 2024 — https://www.microsoft.com/en-us/worklab/work-trend-index/ai-at-work-is-here-now-comes-the-hard-part ; Verizon, DBIR 2025 — https://www.verizon.com/business/resources/reports/2025-dbir-executive-summary.pdf ; CNIL, questions-réponses sur l’IA générative — https://www.cnil.fr/fr/les-questions-reponses-de-la-cnil-sur-lutilisation-dun-systeme-dia-generative ; RGPD — https://eur-lex.europa.eu/eli/reg/2016/679/oj ; règlement sur l’IA, article 4 — https://eur-lex.europa.eu/eli/reg/2024/1689/oj, dans la rédaction du règlement (UE) 2026/1744 — https://eur-lex.europa.eu/eli/reg/2026/1744/oj.</a:t>
            </a:r>
          </a:p>
        </p:txBody>
      </p:sp>
      <p:sp>
        <p:nvSpPr>
          <p:cNvPr id="4" name="Slide Number Placeholder 3"/>
          <p:cNvSpPr>
            <a:spLocks noGrp="1"/>
          </p:cNvSpPr>
          <p:nvPr>
            <p:ph type="sldNum" sz="quarter" idx="10"/>
          </p:nvPr>
        </p:nvSpPr>
        <p:spPr/>
        <p:txBody>
          <a:bodyPr/>
          <a:lstStyle/>
          <a:p>
            <a:fld id="{B0E4A5D7-2C3F-4A8B-9E1D-000000000002}" type="slidenum">
              <a:rPr lang="fr-F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Sources : Microsoft et LinkedIn, Work Trend Index 2024 — https://www.microsoft.com/en-us/worklab/work-trend-index/ai-at-work-is-here-now-comes-the-hard-part ; Verizon, DBIR 2025 — https://www.verizon.com/business/resources/reports/2025-dbir-executive-summary.pdf ; CNIL, questions-réponses sur l’IA générative — https://www.cnil.fr/fr/les-questions-reponses-de-la-cnil-sur-lutilisation-dun-systeme-dia-generative ; RGPD — https://eur-lex.europa.eu/eli/reg/2016/679/oj ; règlement sur l’IA, article 4 — https://eur-lex.europa.eu/eli/reg/2024/1689/oj, dans la rédaction du règlement (UE) 2026/1744 — https://eur-lex.europa.eu/eli/reg/2026/1744/oj.</a:t>
            </a:r>
          </a:p>
        </p:txBody>
      </p:sp>
      <p:sp>
        <p:nvSpPr>
          <p:cNvPr id="4" name="Slide Number Placeholder 3"/>
          <p:cNvSpPr>
            <a:spLocks noGrp="1"/>
          </p:cNvSpPr>
          <p:nvPr>
            <p:ph type="sldNum" sz="quarter" idx="10"/>
          </p:nvPr>
        </p:nvSpPr>
        <p:spPr/>
        <p:txBody>
          <a:bodyPr/>
          <a:lstStyle/>
          <a:p>
            <a:fld id="{B0E4A5D7-2C3F-4A8B-9E1D-000000000003}" type="slidenum">
              <a:rPr lang="fr-F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Le partage des rôles (qui fait quoi) et les trois phases sont détaillés dans la présentation du comité et dans le plan à 90 jours du DPO. L’ordre de grandeur : donotleak.contee.eu/calculator, calculé dans votre navigateur, rien n’est envoyé.</a:t>
            </a:r>
          </a:p>
        </p:txBody>
      </p:sp>
      <p:sp>
        <p:nvSpPr>
          <p:cNvPr id="4" name="Slide Number Placeholder 3"/>
          <p:cNvSpPr>
            <a:spLocks noGrp="1"/>
          </p:cNvSpPr>
          <p:nvPr>
            <p:ph type="sldNum" sz="quarter" idx="10"/>
          </p:nvPr>
        </p:nvSpPr>
        <p:spPr/>
        <p:txBody>
          <a:bodyPr/>
          <a:lstStyle/>
          <a:p>
            <a:fld id="{B0E4A5D7-2C3F-4A8B-9E1D-000000000004}" type="slidenum">
              <a:rPr lang="fr-F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Cette mention reste sur la dernière page de toute version adaptée : c’est la condition de la licence CC BY-SA 4.0. Un exemple à adapter, pas un conseil juridique.</a:t>
            </a:r>
          </a:p>
        </p:txBody>
      </p:sp>
      <p:sp>
        <p:nvSpPr>
          <p:cNvPr id="4" name="Slide Number Placeholder 3"/>
          <p:cNvSpPr>
            <a:spLocks noGrp="1"/>
          </p:cNvSpPr>
          <p:nvPr>
            <p:ph type="sldNum" sz="quarter" idx="10"/>
          </p:nvPr>
        </p:nvSpPr>
        <p:spPr/>
        <p:txBody>
          <a:bodyPr/>
          <a:lstStyle/>
          <a:p>
            <a:fld id="{B0E4A5D7-2C3F-4A8B-9E1D-000000000005}" type="slidenum">
              <a:rPr lang="fr-FR"/>
              <a:t>5</a:t>
            </a:fld>
            <a:endParaRPr lang="fr-FR"/>
          </a:p>
        </p:txBody>
      </p:sp>
    </p:spTree>
  </p:cSld>
  <p:clrMapOvr>
    <a:masterClrMapping/>
  </p:clrMapOvr>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 Id="rIdLogoC" Type="http://schemas.openxmlformats.org/officeDocument/2006/relationships/image" Target="../media/contee-logo.png"/></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p:cNvSpPr>
            <a:spLocks noGrp="1"/>
          </p:cNvSpPr>
          <p:nvPr>
            <p:ph type="ctrTitle"/>
          </p:nvPr>
        </p:nvSpPr>
        <p:spPr>
          <a:xfrm>
            <a:off x="2032000" y="1828800"/>
            <a:ext cx="8128000" cy="1828800"/>
          </a:xfrm>
          <a:prstGeom prst="rect">
            <a:avLst/>
          </a:prstGeom>
          <a:noFill/>
        </p:spPr>
        <p:txBody>
          <a:bodyPr/>
          <a:lstStyle/>
          <a:p>
            <a:endParaRPr lang="en-US"/>
          </a:p>
        </p:txBody>
      </p:sp>
      <p:sp>
        <p:nvSpPr>
          <p:cNvPr id="3" name="Subtitle"/>
          <p:cNvSpPr>
            <a:spLocks noGrp="1"/>
          </p:cNvSpPr>
          <p:nvPr>
            <p:ph type="subTitle"/>
          </p:nvPr>
        </p:nvSpPr>
        <p:spPr>
          <a:xfrm>
            <a:off x="2032000" y="3657600"/>
            <a:ext cx="8128000" cy="914400"/>
          </a:xfrm>
          <a:prstGeom prst="rect">
            <a:avLst/>
          </a:prstGeom>
          <a:noFill/>
        </p:spPr>
        <p:txBody>
          <a:bodyPr/>
          <a:lstStyle/>
          <a:p>
            <a:endParaRPr lang="en-US"/>
          </a:p>
        </p:txBody>
      </p:sp>
      <p:pic>
        <p:nvPicPr>
          <p:cNvPr id="30" name="Contee Cover Logo"/>
          <p:cNvPicPr>
            <a:picLocks noChangeAspect="1"/>
          </p:cNvPicPr>
          <p:nvPr/>
        </p:nvPicPr>
        <p:blipFill>
          <a:blip r:embed="rIdLogoC"/>
          <a:stretch>
            <a:fillRect/>
          </a:stretch>
        </p:blipFill>
        <p:spPr>
          <a:xfrm>
            <a:off x="4496000" y="600000"/>
            <a:ext cx="3200000" cy="2133600"/>
          </a:xfrm>
          <a:prstGeom prst="rect">
            <a:avLst/>
          </a:prstGeom>
        </p:spPr>
      </p:pic>
    </p:spTree>
  </p:cSld>
  <p:clrMapOvr>
    <a:masterClrMapping/>
  </p:clrMapOvr>
  <p:hf/>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p:cNvSpPr>
            <a:spLocks noGrp="1"/>
          </p:cNvSpPr>
          <p:nvPr>
            <p:ph type="title"/>
          </p:nvPr>
        </p:nvSpPr>
        <p:spPr>
          <a:xfrm>
            <a:off x="609600" y="274638"/>
            <a:ext cx="10972800" cy="1143000"/>
          </a:xfrm>
          <a:prstGeom prst="rect">
            <a:avLst/>
          </a:prstGeom>
          <a:noFill/>
        </p:spPr>
        <p:txBody>
          <a:bodyPr/>
          <a:lstStyle/>
          <a:p>
            <a:endParaRPr lang="en-US"/>
          </a:p>
        </p:txBody>
      </p:sp>
      <p:sp>
        <p:nvSpPr>
          <p:cNvPr id="3" name="Content"/>
          <p:cNvSpPr>
            <a:spLocks noGrp="1"/>
          </p:cNvSpPr>
          <p:nvPr>
            <p:ph type="body" idx="1"/>
          </p:nvPr>
        </p:nvSpPr>
        <p:spPr>
          <a:xfrm>
            <a:off x="609600" y="1600200"/>
            <a:ext cx="10972800" cy="4525963"/>
          </a:xfrm>
          <a:prstGeom prst="rect">
            <a:avLst/>
          </a:prstGeom>
          <a:noFill/>
        </p:spPr>
        <p:txBody>
          <a:bodyPr/>
          <a:lstStyle/>
          <a:p>
            <a:endParaRPr lang="en-US"/>
          </a:p>
        </p:txBody>
      </p:sp>
    </p:spTree>
  </p:cSld>
  <p:clrMapOvr>
    <a:masterClrMapping/>
  </p:clrMapOvr>
  <p:hf/>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p:nvPr>
        </p:nvSpPr>
        <p:spPr>
          <a:xfrm>
            <a:off x="609600" y="274638"/>
            <a:ext cx="10972800" cy="1143000"/>
          </a:xfrm>
          <a:prstGeom prst="rect">
            <a:avLst/>
          </a:prstGeom>
          <a:noFill/>
        </p:spPr>
        <p:txBody>
          <a:bodyPr/>
          <a:lstStyle/>
          <a:p>
            <a:endParaRPr lang="en-US"/>
          </a:p>
        </p:txBody>
      </p:sp>
      <p:sp>
        <p:nvSpPr>
          <p:cNvPr id="3" name="Content Left"/>
          <p:cNvSpPr>
            <a:spLocks noGrp="1"/>
          </p:cNvSpPr>
          <p:nvPr>
            <p:ph type="body" idx="1"/>
          </p:nvPr>
        </p:nvSpPr>
        <p:spPr>
          <a:xfrm>
            <a:off x="609600" y="1600200"/>
            <a:ext cx="5367200" cy="4525963"/>
          </a:xfrm>
          <a:prstGeom prst="rect">
            <a:avLst/>
          </a:prstGeom>
          <a:noFill/>
        </p:spPr>
        <p:txBody>
          <a:bodyPr/>
          <a:lstStyle/>
          <a:p>
            <a:endParaRPr lang="en-US"/>
          </a:p>
        </p:txBody>
      </p:sp>
      <p:sp>
        <p:nvSpPr>
          <p:cNvPr id="4" name="Content Right"/>
          <p:cNvSpPr>
            <a:spLocks noGrp="1"/>
          </p:cNvSpPr>
          <p:nvPr>
            <p:ph type="body" idx="2"/>
          </p:nvPr>
        </p:nvSpPr>
        <p:spPr>
          <a:xfrm>
            <a:off x="6215200" y="1600200"/>
            <a:ext cx="5367200" cy="4525963"/>
          </a:xfrm>
          <a:prstGeom prst="rect">
            <a:avLst/>
          </a:prstGeom>
          <a:noFill/>
        </p:spPr>
        <p:txBody>
          <a:bodyPr/>
          <a:lstStyle/>
          <a:p>
            <a:endParaRPr lang="en-US"/>
          </a:p>
        </p:txBody>
      </p:sp>
    </p:spTree>
  </p:cSld>
  <p:clrMapOvr>
    <a:masterClrMapping/>
  </p:clrMapOvr>
  <p:hf/>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p:cNvSpPr>
            <a:spLocks noGrp="1"/>
          </p:cNvSpPr>
          <p:nvPr>
            <p:ph type="title"/>
          </p:nvPr>
        </p:nvSpPr>
        <p:spPr>
          <a:xfrm>
            <a:off x="609600" y="1600200"/>
            <a:ext cx="10972800" cy="1828800"/>
          </a:xfrm>
          <a:prstGeom prst="rect">
            <a:avLst/>
          </a:prstGeom>
          <a:noFill/>
        </p:spPr>
        <p:txBody>
          <a:bodyPr/>
          <a:lstStyle/>
          <a:p>
            <a:endParaRPr lang="en-US"/>
          </a:p>
        </p:txBody>
      </p:sp>
      <p:sp>
        <p:nvSpPr>
          <p:cNvPr id="3" name="Subtitle"/>
          <p:cNvSpPr>
            <a:spLocks noGrp="1"/>
          </p:cNvSpPr>
          <p:nvPr>
            <p:ph type="body" idx="1"/>
          </p:nvPr>
        </p:nvSpPr>
        <p:spPr>
          <a:xfrm>
            <a:off x="609600" y="3657600"/>
            <a:ext cx="10972800" cy="1371600"/>
          </a:xfrm>
          <a:prstGeom prst="rect">
            <a:avLst/>
          </a:prstGeom>
          <a:noFill/>
        </p:spPr>
        <p:txBody>
          <a:bodyPr/>
          <a:lstStyle/>
          <a:p>
            <a:endParaRPr lang="en-US"/>
          </a:p>
        </p:txBody>
      </p:sp>
    </p:spTree>
  </p:cSld>
  <p:clrMapOvr>
    <a:masterClrMapping/>
  </p:clrMapOvr>
  <p:hf/>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hf/>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p:cNvSpPr>
            <a:spLocks noGrp="1"/>
          </p:cNvSpPr>
          <p:nvPr>
            <p:ph type="title"/>
          </p:nvPr>
        </p:nvSpPr>
        <p:spPr>
          <a:xfrm>
            <a:off x="609600" y="274638"/>
            <a:ext cx="10972800" cy="1143000"/>
          </a:xfrm>
          <a:prstGeom prst="rect">
            <a:avLst/>
          </a:prstGeom>
          <a:noFill/>
        </p:spPr>
        <p:txBody>
          <a:bodyPr/>
          <a:lstStyle/>
          <a:p>
            <a:endParaRPr lang="en-US"/>
          </a:p>
        </p:txBody>
      </p:sp>
    </p:spTree>
  </p:cSld>
  <p:clrMapOvr>
    <a:masterClrMapping/>
  </p:clrMapOvr>
  <p:hf/>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Big Content">
    <p:spTree>
      <p:nvGrpSpPr>
        <p:cNvPr id="1" name=""/>
        <p:cNvGrpSpPr/>
        <p:nvPr/>
      </p:nvGrpSpPr>
      <p:grpSpPr>
        <a:xfrm>
          <a:off x="0" y="0"/>
          <a:ext cx="0" cy="0"/>
          <a:chOff x="0" y="0"/>
          <a:chExt cx="0" cy="0"/>
        </a:xfrm>
      </p:grpSpPr>
      <p:sp>
        <p:nvSpPr>
          <p:cNvPr id="2" name="Title"/>
          <p:cNvSpPr>
            <a:spLocks noGrp="1"/>
          </p:cNvSpPr>
          <p:nvPr>
            <p:ph type="title"/>
          </p:nvPr>
        </p:nvSpPr>
        <p:spPr>
          <a:xfrm>
            <a:off x="609600" y="274638"/>
            <a:ext cx="10972800" cy="800000"/>
          </a:xfrm>
          <a:prstGeom prst="rect">
            <a:avLst/>
          </a:prstGeom>
          <a:noFill/>
        </p:spPr>
        <p:txBody>
          <a:bodyPr/>
          <a:lstStyle/>
          <a:p>
            <a:endParaRPr lang="en-US"/>
          </a:p>
        </p:txBody>
      </p:sp>
      <p:sp>
        <p:nvSpPr>
          <p:cNvPr id="3" name="Content"/>
          <p:cNvSpPr>
            <a:spLocks noGrp="1"/>
          </p:cNvSpPr>
          <p:nvPr>
            <p:ph type="body" idx="1"/>
          </p:nvPr>
        </p:nvSpPr>
        <p:spPr>
          <a:xfrm>
            <a:off x="609600" y="1200000"/>
            <a:ext cx="10972800" cy="5000000"/>
          </a:xfrm>
          <a:prstGeom prst="rect">
            <a:avLst/>
          </a:prstGeom>
          <a:noFill/>
        </p:spPr>
        <p:txBody>
          <a:bodyPr/>
          <a:lstStyle/>
          <a:p>
            <a:endParaRPr lang="en-US"/>
          </a:p>
        </p:txBody>
      </p:sp>
    </p:spTree>
  </p:cSld>
  <p:clrMapOvr>
    <a:masterClrMapping/>
  </p:clrMapOvr>
  <p:hf/>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theme" Target="../theme/theme1.xml"/>
<Relationship Id="rIdLogoC" Type="http://schemas.openxmlformats.org/officeDocument/2006/relationships/image" Target="../media/contee-logo.png"/><Relationship Id="rIdIconC" Type="http://schemas.openxmlformats.org/officeDocument/2006/relationships/image" Target="../media/contee-icon.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Contee Footer Band"/>
          <p:cNvSpPr/>
          <p:nvPr/>
        </p:nvSpPr>
        <p:spPr>
          <a:xfrm>
            <a:off x="0" y="6460000"/>
            <a:ext cx="12192000" cy="398000"/>
          </a:xfrm>
          <a:prstGeom prst="rect">
            <a:avLst/>
          </a:prstGeom>
          <a:solidFill>
            <a:srgbClr val="EFF4F7"/>
          </a:solidFill>
          <a:ln>
            <a:noFill/>
          </a:ln>
        </p:spPr>
        <p:txBody>
          <a:bodyPr/>
          <a:lstStyle/>
          <a:p/>
        </p:txBody>
      </p:sp>
      <p:sp>
        <p:nvSpPr>
          <p:cNvPr id="21" name="Contee Footer Line"/>
          <p:cNvSpPr/>
          <p:nvPr/>
        </p:nvSpPr>
        <p:spPr>
          <a:xfrm>
            <a:off x="0" y="6460000"/>
            <a:ext cx="12192000" cy="12700"/>
          </a:xfrm>
          <a:prstGeom prst="rect">
            <a:avLst/>
          </a:prstGeom>
          <a:solidFill>
            <a:srgbClr val="DCE5EA"/>
          </a:solidFill>
          <a:ln>
            <a:noFill/>
          </a:ln>
        </p:spPr>
        <p:txBody>
          <a:bodyPr/>
          <a:lstStyle/>
          <a:p/>
        </p:txBody>
      </p:sp>
      <p:sp>
        <p:nvSpPr>
          <p:cNvPr id="22" name="Contee Accent"/>
          <p:cNvSpPr/>
          <p:nvPr/>
        </p:nvSpPr>
        <p:spPr>
          <a:xfrm>
            <a:off x="609600" y="6440950"/>
            <a:ext cx="914400" cy="38100"/>
          </a:xfrm>
          <a:prstGeom prst="rect">
            <a:avLst/>
          </a:prstGeom>
          <a:solidFill>
            <a:srgbClr val="C9785B"/>
          </a:solidFill>
          <a:ln>
            <a:noFill/>
          </a:ln>
        </p:spPr>
        <p:txBody>
          <a:bodyPr/>
          <a:lstStyle/>
          <a:p/>
        </p:txBody>
      </p:sp>
      <p:pic>
        <p:nvPicPr>
          <p:cNvPr id="23" name="Contee Logo"/>
          <p:cNvPicPr>
            <a:picLocks noChangeAspect="1"/>
          </p:cNvPicPr>
          <p:nvPr/>
        </p:nvPicPr>
        <p:blipFill>
          <a:blip r:embed="rIdLogoC"/>
          <a:stretch>
            <a:fillRect/>
          </a:stretch>
        </p:blipFill>
        <p:spPr>
          <a:xfrm>
            <a:off x="10682400" y="152400"/>
            <a:ext cx="900000" cy="600000"/>
          </a:xfrm>
          <a:prstGeom prst="rect">
            <a:avLst/>
          </a:prstGeom>
        </p:spPr>
      </p:pic>
      <p:pic>
        <p:nvPicPr>
          <p:cNvPr id="24" name="Contee Icon"/>
          <p:cNvPicPr>
            <a:picLocks noChangeAspect="1"/>
          </p:cNvPicPr>
          <p:nvPr/>
        </p:nvPicPr>
        <p:blipFill>
          <a:blip r:embed="rIdIconC"/>
          <a:stretch>
            <a:fillRect/>
          </a:stretch>
        </p:blipFill>
        <p:spPr>
          <a:xfrm>
            <a:off x="10540000" y="6505000"/>
            <a:ext cx="300000" cy="300000"/>
          </a:xfrm>
          <a:prstGeom prst="rect">
            <a:avLst/>
          </a:prstGeom>
        </p:spPr>
      </p:pic>
      <p:sp>
        <p:nvSpPr>
          <p:cNvPr id="25" name="Title Placeholder"/>
          <p:cNvSpPr>
            <a:spLocks noGrp="1"/>
          </p:cNvSpPr>
          <p:nvPr>
            <p:ph type="title"/>
          </p:nvPr>
        </p:nvSpPr>
        <p:spPr>
          <a:xfrm>
            <a:off x="609600" y="274638"/>
            <a:ext cx="9972800" cy="914400"/>
          </a:xfrm>
          <a:prstGeom prst="rect">
            <a:avLst/>
          </a:prstGeom>
        </p:spPr>
        <p:txBody>
          <a:bodyPr anchor="ctr"/>
          <a:lstStyle/>
          <a:p/>
        </p:txBody>
      </p:sp>
      <p:sp>
        <p:nvSpPr>
          <p:cNvPr id="26" name="Body Placeholder"/>
          <p:cNvSpPr>
            <a:spLocks noGrp="1"/>
          </p:cNvSpPr>
          <p:nvPr>
            <p:ph type="body" idx="1"/>
          </p:nvPr>
        </p:nvSpPr>
        <p:spPr>
          <a:xfrm>
            <a:off x="609600" y="1371600"/>
            <a:ext cx="10972800" cy="4700000"/>
          </a:xfrm>
          <a:prstGeom prst="rect">
            <a:avLst/>
          </a:prstGeom>
        </p:spPr>
        <p:txBody>
          <a:bodyPr anchor="ctr"/>
          <a:lstStyle/>
          <a:p/>
        </p:txBody>
      </p:sp>
      <p:sp>
        <p:nvSpPr>
          <p:cNvPr id="27" name="Footer Placeholder"/>
          <p:cNvSpPr>
            <a:spLocks noGrp="1"/>
          </p:cNvSpPr>
          <p:nvPr>
            <p:ph type="ftr" sz="quarter" idx="3"/>
          </p:nvPr>
        </p:nvSpPr>
        <p:spPr>
          <a:xfrm>
            <a:off x="609600" y="6490000"/>
            <a:ext cx="4800000" cy="340000"/>
          </a:xfrm>
          <a:prstGeom prst="rect">
            <a:avLst/>
          </a:prstGeom>
        </p:spPr>
        <p:txBody>
          <a:bodyPr anchor="ctr"/>
          <a:lstStyle>
            <a:lvl1pPr>
              <a:defRPr sz="1200">
                <a:solidFill>
                  <a:srgbClr val="66747D"/>
                </a:solidFill>
                <a:latin typeface="+mn-lt"/>
              </a:defRPr>
            </a:lvl1pPr>
          </a:lstStyle>
          <a:p/>
        </p:txBody>
      </p:sp>
      <p:sp>
        <p:nvSpPr>
          <p:cNvPr id="28" name="Slide Number Placeholder"/>
          <p:cNvSpPr>
            <a:spLocks noGrp="1"/>
          </p:cNvSpPr>
          <p:nvPr>
            <p:ph type="sldNum" sz="quarter" idx="4"/>
          </p:nvPr>
        </p:nvSpPr>
        <p:spPr>
          <a:xfrm>
            <a:off x="10900000" y="6490000"/>
            <a:ext cx="682400" cy="340000"/>
          </a:xfrm>
          <a:prstGeom prst="rect">
            <a:avLst/>
          </a:prstGeom>
        </p:spPr>
        <p:txBody>
          <a:bodyPr anchor="ctr"/>
          <a:lstStyle>
            <a:lvl1pPr algn="r">
              <a:defRPr sz="1200">
                <a:solidFill>
                  <a:srgbClr val="66747D"/>
                </a:solidFill>
                <a:latin typeface="+mn-lt"/>
              </a:defRPr>
            </a:lvl1pPr>
          </a:lstStyle>
          <a:p>
            <a:fld id="{1F2E3D4C-5B6A-4980-91A2-B3C4D5E6F708}" type="slidenum">
              <a:rPr lang="en-US"/>
              <a:t>1</a:t>
            </a:fl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dt="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5.xml"/>
</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12192000" cy="6858000"/>
          <a:chOff x="0" y="0"/>
          <a:chExt cx="9144000" cy="6858000"/>
        </a:xfrm>
      </p:grpSpPr>
      <p:pic>
        <p:nvPicPr>
          <p:cNvPr id="23" name="62-panorama-un-cadre-donne-de-l-air-cover.jpg" descr="contee:hero"/>
          <p:cNvPicPr>
            <a:picLocks noChangeAspect="1"/>
          </p:cNvPicPr>
          <p:nvPr/>
        </p:nvPicPr>
        <p:blipFill>
          <a:blip r:embed="rId3"/>
          <a:srcRect l="0" t="2849" r="0" b="2849"/>
          <a:stretch>
            <a:fillRect/>
          </a:stretch>
        </p:blipFill>
        <p:spPr>
          <a:xfrm>
            <a:off x="0" y="0"/>
            <a:ext cx="12192000" cy="6460000"/>
          </a:xfrm>
          <a:prstGeom prst="rect">
            <a:avLst/>
          </a:prstGeom>
        </p:spPr>
      </p:pic>
      <p:sp>
        <p:nvSpPr>
          <p:cNvPr id="10" name="Shape 10"/>
          <p:cNvSpPr/>
          <p:nvPr/>
        </p:nvSpPr>
        <p:spPr>
          <a:xfrm>
            <a:off x="0" y="4250000"/>
            <a:ext cx="12192000" cy="1820000"/>
          </a:xfrm>
          <a:prstGeom prst="rect">
            <a:avLst/>
          </a:prstGeom>
          <a:solidFill>
            <a:srgbClr val="14181E">
              <a:alpha val="58000"/>
            </a:srgbClr>
          </a:solidFill>
        </p:spPr>
        <p:txBody>
          <a:bodyPr/>
          <a:lstStyle/>
          <a:p>
            <a:endParaRPr/>
          </a:p>
        </p:txBody>
      </p:sp>
      <p:sp>
        <p:nvSpPr>
          <p:cNvPr id="11" name="Shape 11"/>
          <p:cNvSpPr/>
          <p:nvPr/>
        </p:nvSpPr>
        <p:spPr>
          <a:xfrm>
            <a:off x="760000" y="4550000"/>
            <a:ext cx="10600000" cy="820000"/>
          </a:xfrm>
          <a:prstGeom prst="rect">
            <a:avLst/>
          </a:prstGeom>
          <a:solidFill>
            <a:srgbClr val="FFFFFF">
              <a:alpha val="0"/>
            </a:srgbClr>
          </a:solidFill>
        </p:spPr>
        <p:txBody>
          <a:bodyPr wrap="square" rtlCol="0" anchor="ctr" lIns="91440" tIns="45720" rIns="91440" bIns="45720">
            <a:normAutofit/>
          </a:bodyPr>
          <a:lstStyle/>
          <a:p>
            <a:pPr algn="l" marL="0" marR="0" indent="0"/>
            <a:r>
              <a:rPr lang="fr-FR" sz="3600" dirty="0">
                <a:solidFill>
                  <a:srgbClr val="FFFFFF"/>
                </a:solidFill>
                <a:latin typeface="+mj-lt"/>
              </a:rPr>
              <a:t>Note au comité de direction — l’IA et nos données</a:t>
            </a:r>
          </a:p>
        </p:txBody>
      </p:sp>
      <p:sp>
        <p:nvSpPr>
          <p:cNvPr id="12" name="Shape 12"/>
          <p:cNvSpPr/>
          <p:nvPr/>
        </p:nvSpPr>
        <p:spPr>
          <a:xfrm>
            <a:off x="760000" y="5450000"/>
            <a:ext cx="10600000" cy="420000"/>
          </a:xfrm>
          <a:prstGeom prst="rect">
            <a:avLst/>
          </a:prstGeom>
          <a:solidFill>
            <a:srgbClr val="FFFFFF">
              <a:alpha val="0"/>
            </a:srgbClr>
          </a:solidFill>
        </p:spPr>
        <p:txBody>
          <a:bodyPr wrap="square" rtlCol="0" anchor="ctr" lIns="91440" tIns="45720" rIns="91440" bIns="45720">
            <a:normAutofit/>
          </a:bodyPr>
          <a:lstStyle/>
          <a:p>
            <a:pPr algn="l" marL="0" marR="0" indent="0"/>
            <a:r>
              <a:rPr lang="fr-FR" sz="1800" dirty="0">
                <a:solidFill>
                  <a:srgbClr val="FFFFFF"/>
                </a:solidFill>
                <a:latin typeface="+mn-lt"/>
              </a:rPr>
              <a:t>Pré-lecture · [Organisme] · [date] · [auteur, fonction]</a:t>
            </a:r>
          </a:p>
        </p:txBody>
      </p:sp>
      <p:sp>
        <p:nvSpPr>
          <p:cNvPr id="60" name="Hero Band"/>
          <p:cNvSpPr/>
          <p:nvPr/>
        </p:nvSpPr>
        <p:spPr>
          <a:xfrm>
            <a:off x="0" y="6460000"/>
            <a:ext cx="12192000" cy="398000"/>
          </a:xfrm>
          <a:prstGeom prst="rect">
            <a:avLst/>
          </a:prstGeom>
          <a:solidFill>
            <a:srgbClr val="EFF4F7"/>
          </a:solidFill>
          <a:ln>
            <a:noFill/>
          </a:ln>
        </p:spPr>
        <p:txBody>
          <a:bodyPr/>
          <a:lstStyle/>
          <a:p/>
        </p:txBody>
      </p:sp>
      <p:sp>
        <p:nvSpPr>
          <p:cNvPr id="8000010" name="Legal mention"/>
          <p:cNvSpPr/>
          <p:nvPr/>
        </p:nvSpPr>
        <p:spPr>
          <a:xfrm>
            <a:off x="609600" y="6530000"/>
            <a:ext cx="9400000" cy="300000"/>
          </a:xfrm>
          <a:prstGeom prst="rect">
            <a:avLst/>
          </a:prstGeom>
          <a:noFill/>
          <a:ln>
            <a:noFill/>
          </a:ln>
        </p:spPr>
        <p:txBody>
          <a:bodyPr wrap="square" anchor="b">
            <a:normAutofit/>
          </a:bodyPr>
          <a:lstStyle/>
          <a:p>
            <a:pPr algn="l"/>
            <a:r>
              <a:rPr lang="fr-FR" sz="800" dirty="0">
                <a:solidFill>
                  <a:srgbClr val="8A97A0"/>
                </a:solidFill>
                <a:latin typeface="+mn-lt"/>
              </a:rPr>
              <a:t>Kit DoNotLeak · Contee — un exemple à adapter, pas un conseil juridique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12192000" cy="6858000"/>
          <a:chOff x="0" y="0"/>
          <a:chExt cx="9144000" cy="6858000"/>
        </a:xfrm>
      </p:grpSpPr>
      <p:sp>
        <p:nvSpPr>
          <p:cNvPr id="2" name="Title"/>
          <p:cNvSpPr txBox="1"/>
          <p:nvPr/>
        </p:nvSpPr>
        <p:spPr>
          <a:xfrm>
            <a:off x="609600" y="274638"/>
            <a:ext cx="9600000" cy="1143000"/>
          </a:xfrm>
          <a:prstGeom prst="rect">
            <a:avLst/>
          </a:prstGeom>
          <a:noFill/>
        </p:spPr>
        <p:txBody>
          <a:bodyPr wrap="square" rtlCol="0" anchor="ctr"/>
          <a:lstStyle/>
          <a:p>
            <a:pPr algn="l"/>
            <a:r>
              <a:rPr lang="fr-FR" sz="3000" b="0" i="0" dirty="0">
                <a:latin typeface="+mj-lt"/>
              </a:rPr>
              <a:t>L’IA et nos données — la note (1/3)</a:t>
            </a:r>
          </a:p>
        </p:txBody>
      </p:sp>
      <p:sp>
        <p:nvSpPr>
          <p:cNvPr id="10" name="Shape 10"/>
          <p:cNvSpPr/>
          <p:nvPr/>
        </p:nvSpPr>
        <p:spPr>
          <a:xfrm>
            <a:off x="654280" y="1500000"/>
            <a:ext cx="2600000" cy="76152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500" dirty="0">
                <a:solidFill>
                  <a:srgbClr val="245B78"/>
                </a:solidFill>
                <a:latin typeface="+mn-lt"/>
              </a:rPr>
              <a:t>Objet</a:t>
            </a:r>
          </a:p>
        </p:txBody>
      </p:sp>
      <p:sp>
        <p:nvSpPr>
          <p:cNvPr id="11" name="Shape 11"/>
          <p:cNvSpPr/>
          <p:nvPr/>
        </p:nvSpPr>
        <p:spPr>
          <a:xfrm>
            <a:off x="3554280" y="1500000"/>
            <a:ext cx="7991440" cy="76152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400" dirty="0">
                <a:solidFill>
                  <a:srgbClr val="243039"/>
                </a:solidFill>
                <a:latin typeface="+mn-lt"/>
              </a:rPr>
              <a:t>Décider comment [Organisme] encadre l’usage des outils d’IA par son personnel : une charte, un outil à portée de main, la formation, une mesure et une marche à suivre en cas d’incident, en 90 jours.</a:t>
            </a:r>
          </a:p>
        </p:txBody>
      </p:sp>
      <p:sp>
        <p:nvSpPr>
          <p:cNvPr id="12" name="Shape 12"/>
          <p:cNvSpPr/>
          <p:nvPr/>
        </p:nvSpPr>
        <p:spPr>
          <a:xfrm>
            <a:off x="700000" y="243231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fr-FR" sz="1400" dirty="0">
                <a:solidFill>
                  <a:srgbClr val="000000"/>
                </a:solidFill>
              </a:rPr>
              <a:t/>
            </a:r>
          </a:p>
        </p:txBody>
      </p:sp>
      <p:sp>
        <p:nvSpPr>
          <p:cNvPr id="13" name="Shape 13"/>
          <p:cNvSpPr/>
          <p:nvPr/>
        </p:nvSpPr>
        <p:spPr>
          <a:xfrm>
            <a:off x="654280" y="2615800"/>
            <a:ext cx="2600000" cy="161496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500" dirty="0">
                <a:solidFill>
                  <a:srgbClr val="245B78"/>
                </a:solidFill>
                <a:latin typeface="+mn-lt"/>
              </a:rPr>
              <a:t>Situation</a:t>
            </a:r>
          </a:p>
        </p:txBody>
      </p:sp>
      <p:sp>
        <p:nvSpPr>
          <p:cNvPr id="14" name="Shape 14"/>
          <p:cNvSpPr/>
          <p:nvPr/>
        </p:nvSpPr>
        <p:spPr>
          <a:xfrm>
            <a:off x="3554280" y="2615800"/>
            <a:ext cx="7991440" cy="161496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400" dirty="0">
                <a:solidFill>
                  <a:srgbClr val="243039"/>
                </a:solidFill>
                <a:latin typeface="+mn-lt"/>
              </a:rPr>
              <a:t>Nos équipes se servent de l’IA pour rédiger, résumer, traduire et coder. Deux enquêtes internationales le mesurent : 78 % des utilisateurs d’IA apportent leurs propres outils au travail (Microsoft et LinkedIn, Work Trend Index 2024, 31 000 personnes dans 31 pays) ; 72 % des salariés qui utilisent régulièrement l’IA sur un poste de travail le font avec un compte lié à une adresse non professionnelle (Verizon, Data Breach Investigations Report 2025). Chez [Organisme] : [outils validés, usages connus ou supposés, équipes concernées].</a:t>
            </a:r>
          </a:p>
        </p:txBody>
      </p:sp>
      <p:sp>
        <p:nvSpPr>
          <p:cNvPr id="15" name="Shape 15"/>
          <p:cNvSpPr/>
          <p:nvPr/>
        </p:nvSpPr>
        <p:spPr>
          <a:xfrm>
            <a:off x="700000" y="440155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fr-FR" sz="1400" dirty="0">
                <a:solidFill>
                  <a:srgbClr val="000000"/>
                </a:solidFill>
              </a:rPr>
              <a:t/>
            </a:r>
          </a:p>
        </p:txBody>
      </p:sp>
      <p:sp>
        <p:nvSpPr>
          <p:cNvPr id="16" name="Shape 16"/>
          <p:cNvSpPr/>
          <p:nvPr/>
        </p:nvSpPr>
        <p:spPr>
          <a:xfrm>
            <a:off x="654280" y="4585040"/>
            <a:ext cx="2600000" cy="161496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500" dirty="0">
                <a:solidFill>
                  <a:srgbClr val="245B78"/>
                </a:solidFill>
                <a:latin typeface="+mn-lt"/>
              </a:rPr>
              <a:t>Le risque</a:t>
            </a:r>
          </a:p>
        </p:txBody>
      </p:sp>
      <p:sp>
        <p:nvSpPr>
          <p:cNvPr id="17" name="Shape 17"/>
          <p:cNvSpPr/>
          <p:nvPr/>
        </p:nvSpPr>
        <p:spPr>
          <a:xfrm>
            <a:off x="3554280" y="4585040"/>
            <a:ext cx="7991440" cy="161496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400" dirty="0">
                <a:solidFill>
                  <a:srgbClr val="243039"/>
                </a:solidFill>
                <a:latin typeface="+mn-lt"/>
              </a:rPr>
              <a:t>Un texte collé dans un compte personnel part hors de tout contrat, de toute trace et de toute politique. Il peut porter des données de clients, de patients, de candidats ou de salariés ; une clé d’accès oubliée dans un extrait ; un document reçu sous confidentialité ; notre savoir-faire. Ce que le fournisseur en fait dépend du service, de ses conditions et de ses réglages : conservation, parfois entraînement. Personne ne le décide, personne ne le voit — et un copier-coller multiplié par une année et par nos équipes n’est plus un détail.</a:t>
            </a:r>
          </a:p>
        </p:txBody>
      </p:sp>
      <p:sp>
        <p:nvSpPr>
          <p:cNvPr id="8000001" name="Footer"/>
          <p:cNvSpPr>
            <a:spLocks noGrp="1"/>
          </p:cNvSpPr>
          <p:nvPr>
            <p:ph type="ftr" sz="quarter" idx="3"/>
          </p:nvPr>
        </p:nvSpPr>
        <p:spPr>
          <a:xfrm>
            <a:off x="609600" y="6490000"/>
            <a:ext cx="4800000" cy="340000"/>
          </a:xfrm>
          <a:prstGeom prst="rect">
            <a:avLst/>
          </a:prstGeom>
        </p:spPr>
        <p:txBody>
          <a:bodyPr anchor="ctr"/>
          <a:lstStyle>
            <a:lvl1pPr>
              <a:defRPr sz="1200">
                <a:solidFill>
                  <a:srgbClr val="66747D"/>
                </a:solidFill>
                <a:latin typeface="+mn-lt"/>
              </a:defRPr>
            </a:lvl1pPr>
          </a:lstStyle>
          <a:p>
            <a:r>
              <a:rPr lang="fr-FR"/>
              <a:t> </a:t>
            </a:r>
          </a:p>
        </p:txBody>
      </p:sp>
      <p:sp>
        <p:nvSpPr>
          <p:cNvPr id="8000002" name="Slide Number"/>
          <p:cNvSpPr>
            <a:spLocks noGrp="1"/>
          </p:cNvSpPr>
          <p:nvPr>
            <p:ph type="sldNum" sz="quarter" idx="4"/>
          </p:nvPr>
        </p:nvSpPr>
        <p:spPr>
          <a:xfrm>
            <a:off x="10900000" y="6490000"/>
            <a:ext cx="682400" cy="340000"/>
          </a:xfrm>
          <a:prstGeom prst="rect">
            <a:avLst/>
          </a:prstGeom>
        </p:spPr>
        <p:txBody>
          <a:bodyPr anchor="ctr"/>
          <a:lstStyle>
            <a:lvl1pPr algn="r">
              <a:defRPr sz="1200">
                <a:solidFill>
                  <a:srgbClr val="66747D"/>
                </a:solidFill>
                <a:latin typeface="+mn-lt"/>
              </a:defRPr>
            </a:lvl1pPr>
          </a:lstStyle>
          <a:p>
            <a:fld id="{1F2E3D4C-5B6A-4980-91A2-B3C4D5E6F708}" type="slidenum">
              <a:rPr lang="fr-FR"/>
              <a:t>2</a:t>
            </a:fld>
          </a:p>
        </p:txBody>
      </p:sp>
      <p:sp>
        <p:nvSpPr>
          <p:cNvPr id="8000010" name="Legal mention"/>
          <p:cNvSpPr/>
          <p:nvPr/>
        </p:nvSpPr>
        <p:spPr>
          <a:xfrm>
            <a:off x="609600" y="6530000"/>
            <a:ext cx="9400000" cy="300000"/>
          </a:xfrm>
          <a:prstGeom prst="rect">
            <a:avLst/>
          </a:prstGeom>
          <a:noFill/>
          <a:ln>
            <a:noFill/>
          </a:ln>
        </p:spPr>
        <p:txBody>
          <a:bodyPr wrap="square" anchor="b">
            <a:normAutofit/>
          </a:bodyPr>
          <a:lstStyle/>
          <a:p>
            <a:pPr algn="l"/>
            <a:r>
              <a:rPr lang="fr-FR" sz="800" dirty="0">
                <a:solidFill>
                  <a:srgbClr val="8A97A0"/>
                </a:solidFill>
                <a:latin typeface="+mn-lt"/>
              </a:rPr>
              <a:t>Kit DoNotLeak · Contee — un exemple à adapter, pas un conseil juridique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12192000" cy="6858000"/>
          <a:chOff x="0" y="0"/>
          <a:chExt cx="9144000" cy="6858000"/>
        </a:xfrm>
      </p:grpSpPr>
      <p:sp>
        <p:nvSpPr>
          <p:cNvPr id="2" name="Title"/>
          <p:cNvSpPr txBox="1"/>
          <p:nvPr/>
        </p:nvSpPr>
        <p:spPr>
          <a:xfrm>
            <a:off x="609600" y="274638"/>
            <a:ext cx="9600000" cy="1143000"/>
          </a:xfrm>
          <a:prstGeom prst="rect">
            <a:avLst/>
          </a:prstGeom>
          <a:noFill/>
        </p:spPr>
        <p:txBody>
          <a:bodyPr wrap="square" rtlCol="0" anchor="ctr"/>
          <a:lstStyle/>
          <a:p>
            <a:pPr algn="l"/>
            <a:r>
              <a:rPr lang="fr-FR" sz="3000" b="0" i="0" dirty="0">
                <a:latin typeface="+mj-lt"/>
              </a:rPr>
              <a:t>L’IA et nos données — la note (2/3)</a:t>
            </a:r>
          </a:p>
        </p:txBody>
      </p:sp>
      <p:sp>
        <p:nvSpPr>
          <p:cNvPr id="10" name="Shape 10"/>
          <p:cNvSpPr/>
          <p:nvPr/>
        </p:nvSpPr>
        <p:spPr>
          <a:xfrm>
            <a:off x="654280" y="1500000"/>
            <a:ext cx="2600000" cy="1584479"/>
          </a:xfrm>
          <a:prstGeom prst="rect">
            <a:avLst/>
          </a:prstGeom>
          <a:solidFill>
            <a:srgbClr val="FFFFFF">
              <a:alpha val="0"/>
            </a:srgbClr>
          </a:solidFill>
        </p:spPr>
        <p:txBody>
          <a:bodyPr wrap="square" rtlCol="0" anchor="t" lIns="91440" tIns="45720" rIns="91440" bIns="45720">
            <a:normAutofit/>
          </a:bodyPr>
          <a:lstStyle/>
          <a:p>
            <a:pPr algn="l" marL="0" marR="0" indent="0"/>
            <a:r>
              <a:rPr lang="fr-FR" sz="1300" dirty="0">
                <a:solidFill>
                  <a:srgbClr val="245B78"/>
                </a:solidFill>
                <a:latin typeface="+mn-lt"/>
              </a:rPr>
              <a:t>Ce que disent les textes</a:t>
            </a:r>
          </a:p>
        </p:txBody>
      </p:sp>
      <p:sp>
        <p:nvSpPr>
          <p:cNvPr id="11" name="Shape 11"/>
          <p:cNvSpPr/>
          <p:nvPr/>
        </p:nvSpPr>
        <p:spPr>
          <a:xfrm>
            <a:off x="3554280" y="1500000"/>
            <a:ext cx="7991440" cy="1584479"/>
          </a:xfrm>
          <a:prstGeom prst="rect">
            <a:avLst/>
          </a:prstGeom>
          <a:solidFill>
            <a:srgbClr val="FFFFFF">
              <a:alpha val="0"/>
            </a:srgbClr>
          </a:solidFill>
        </p:spPr>
        <p:txBody>
          <a:bodyPr wrap="square" rtlCol="0" anchor="t" lIns="91440" tIns="45720" rIns="91440" bIns="45720">
            <a:normAutofit/>
          </a:bodyPr>
          <a:lstStyle/>
          <a:p>
            <a:pPr algn="l" marL="0" marR="0" indent="0"/>
            <a:r>
              <a:rPr lang="fr-FR" sz="1200" dirty="0">
                <a:solidFill>
                  <a:srgbClr val="243039"/>
                </a:solidFill>
                <a:latin typeface="+mn-lt"/>
              </a:rPr>
              <a:t>L’organisme, responsable du traitement, met en œuvre les mesures appropriées et doit pouvoir le démontrer (RGPD, art. 24) ; chaque personne ne traite les données que sur ses instructions (art. 29 et 32.4) ; un prestataire qui traite des données pour lui est lié par un contrat (art. 28) ; une violation est documentée et notifiée à la CNIL dans les 72 heures si possible, sauf si elle est peu susceptible d’engendrer un risque (art. 33). Depuis le 2 février 2025, l’organisme qui utilise des systèmes d’IA prend des mesures pour la maîtrise de l’IA de son personnel (AI Act, art. 4) ; aucun certificat n’est exigé. Le DPO informe, conseille et contrôle ; il n’est pas personnellement responsable des manquements de l’organisme (art. 39).</a:t>
            </a:r>
          </a:p>
        </p:txBody>
      </p:sp>
      <p:sp>
        <p:nvSpPr>
          <p:cNvPr id="12" name="Shape 12"/>
          <p:cNvSpPr/>
          <p:nvPr/>
        </p:nvSpPr>
        <p:spPr>
          <a:xfrm>
            <a:off x="700000" y="334813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fr-FR" sz="1400" dirty="0">
                <a:solidFill>
                  <a:srgbClr val="000000"/>
                </a:solidFill>
              </a:rPr>
              <a:t/>
            </a:r>
          </a:p>
        </p:txBody>
      </p:sp>
      <p:sp>
        <p:nvSpPr>
          <p:cNvPr id="13" name="Shape 13"/>
          <p:cNvSpPr/>
          <p:nvPr/>
        </p:nvSpPr>
        <p:spPr>
          <a:xfrm>
            <a:off x="654280" y="3624480"/>
            <a:ext cx="2600000" cy="1218719"/>
          </a:xfrm>
          <a:prstGeom prst="rect">
            <a:avLst/>
          </a:prstGeom>
          <a:solidFill>
            <a:srgbClr val="FFFFFF">
              <a:alpha val="0"/>
            </a:srgbClr>
          </a:solidFill>
        </p:spPr>
        <p:txBody>
          <a:bodyPr wrap="square" rtlCol="0" anchor="t" lIns="91440" tIns="45720" rIns="91440" bIns="45720">
            <a:normAutofit/>
          </a:bodyPr>
          <a:lstStyle/>
          <a:p>
            <a:pPr algn="l" marL="0" marR="0" indent="0"/>
            <a:r>
              <a:rPr lang="fr-FR" sz="1300" dirty="0">
                <a:solidFill>
                  <a:srgbClr val="245B78"/>
                </a:solidFill>
                <a:latin typeface="+mn-lt"/>
              </a:rPr>
              <a:t>Ce que nous proposons</a:t>
            </a:r>
          </a:p>
        </p:txBody>
      </p:sp>
      <p:sp>
        <p:nvSpPr>
          <p:cNvPr id="14" name="Shape 14"/>
          <p:cNvSpPr/>
          <p:nvPr/>
        </p:nvSpPr>
        <p:spPr>
          <a:xfrm>
            <a:off x="3554280" y="3624480"/>
            <a:ext cx="7991440" cy="1218719"/>
          </a:xfrm>
          <a:prstGeom prst="rect">
            <a:avLst/>
          </a:prstGeom>
          <a:solidFill>
            <a:srgbClr val="FFFFFF">
              <a:alpha val="0"/>
            </a:srgbClr>
          </a:solidFill>
        </p:spPr>
        <p:txBody>
          <a:bodyPr wrap="square" rtlCol="0" anchor="t" lIns="91440" tIns="45720" rIns="91440" bIns="45720">
            <a:normAutofit/>
          </a:bodyPr>
          <a:lstStyle/>
          <a:p>
            <a:pPr algn="l" marL="0" marR="0" indent="0"/>
            <a:r>
              <a:rPr lang="fr-FR" sz="1200" dirty="0">
                <a:solidFill>
                  <a:srgbClr val="243039"/>
                </a:solidFill>
                <a:latin typeface="+mn-lt"/>
              </a:rPr>
              <a:t>Dire oui à l’IA, avec un cadre en cinq volets : une charte courte, connue au moment d’agir ; un outil à portée de main qui montre, avant l’envoi, ce qui partirait et le remplace — [DoNotLeak : sur sa page, sans compte, ou sur nos serveurs] ; la formation de tous et des Champions du colmatage, volontaires, dans les équipes ; une mesure par volumes — outils validés, personnes formées, incidents signalés —, jamais par le contenu de ce que chacun écrit ; une marche à suivre en cas d’incident, connue d’avance.</a:t>
            </a:r>
          </a:p>
        </p:txBody>
      </p:sp>
      <p:sp>
        <p:nvSpPr>
          <p:cNvPr id="15" name="Shape 15"/>
          <p:cNvSpPr/>
          <p:nvPr/>
        </p:nvSpPr>
        <p:spPr>
          <a:xfrm>
            <a:off x="700000" y="510685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fr-FR" sz="1400" dirty="0">
                <a:solidFill>
                  <a:srgbClr val="000000"/>
                </a:solidFill>
              </a:rPr>
              <a:t/>
            </a:r>
          </a:p>
        </p:txBody>
      </p:sp>
      <p:sp>
        <p:nvSpPr>
          <p:cNvPr id="16" name="Shape 16"/>
          <p:cNvSpPr/>
          <p:nvPr/>
        </p:nvSpPr>
        <p:spPr>
          <a:xfrm>
            <a:off x="654280" y="5383200"/>
            <a:ext cx="2600000" cy="670079"/>
          </a:xfrm>
          <a:prstGeom prst="rect">
            <a:avLst/>
          </a:prstGeom>
          <a:solidFill>
            <a:srgbClr val="FFFFFF">
              <a:alpha val="0"/>
            </a:srgbClr>
          </a:solidFill>
        </p:spPr>
        <p:txBody>
          <a:bodyPr wrap="square" rtlCol="0" anchor="t" lIns="91440" tIns="45720" rIns="91440" bIns="45720">
            <a:normAutofit/>
          </a:bodyPr>
          <a:lstStyle/>
          <a:p>
            <a:pPr algn="l" marL="0" marR="0" indent="0"/>
            <a:r>
              <a:rPr lang="fr-FR" sz="1300" dirty="0">
                <a:solidFill>
                  <a:srgbClr val="245B78"/>
                </a:solidFill>
                <a:latin typeface="+mn-lt"/>
              </a:rPr>
              <a:t>Le plan à 90 jours</a:t>
            </a:r>
          </a:p>
        </p:txBody>
      </p:sp>
      <p:sp>
        <p:nvSpPr>
          <p:cNvPr id="17" name="Shape 17"/>
          <p:cNvSpPr/>
          <p:nvPr/>
        </p:nvSpPr>
        <p:spPr>
          <a:xfrm>
            <a:off x="3554280" y="5383200"/>
            <a:ext cx="7991440" cy="670079"/>
          </a:xfrm>
          <a:prstGeom prst="rect">
            <a:avLst/>
          </a:prstGeom>
          <a:solidFill>
            <a:srgbClr val="FFFFFF">
              <a:alpha val="0"/>
            </a:srgbClr>
          </a:solidFill>
        </p:spPr>
        <p:txBody>
          <a:bodyPr wrap="square" rtlCol="0" anchor="t" lIns="91440" tIns="45720" rIns="91440" bIns="45720">
            <a:normAutofit/>
          </a:bodyPr>
          <a:lstStyle/>
          <a:p>
            <a:pPr algn="l" marL="0" marR="0" indent="0"/>
            <a:r>
              <a:rPr lang="fr-FR" sz="1200" dirty="0">
                <a:solidFill>
                  <a:srgbClr val="243039"/>
                </a:solidFill>
                <a:latin typeface="+mn-lt"/>
              </a:rPr>
              <a:t>Jours 1 à 30 : décider, adapter la charte, informer le CSE lorsque c’est requis, mettre à jour le registre. Jours 31 à 60 : annoncer, former tout le personnel (webinaire de 45 minutes) et les Champions. Jours 61 à 90 : animer la communauté, mesurer, faire le bilan au comité.</a:t>
            </a:r>
          </a:p>
        </p:txBody>
      </p:sp>
      <p:sp>
        <p:nvSpPr>
          <p:cNvPr id="8000001" name="Footer"/>
          <p:cNvSpPr>
            <a:spLocks noGrp="1"/>
          </p:cNvSpPr>
          <p:nvPr>
            <p:ph type="ftr" sz="quarter" idx="3"/>
          </p:nvPr>
        </p:nvSpPr>
        <p:spPr>
          <a:xfrm>
            <a:off x="609600" y="6490000"/>
            <a:ext cx="4800000" cy="340000"/>
          </a:xfrm>
          <a:prstGeom prst="rect">
            <a:avLst/>
          </a:prstGeom>
        </p:spPr>
        <p:txBody>
          <a:bodyPr anchor="ctr"/>
          <a:lstStyle>
            <a:lvl1pPr>
              <a:defRPr sz="1200">
                <a:solidFill>
                  <a:srgbClr val="66747D"/>
                </a:solidFill>
                <a:latin typeface="+mn-lt"/>
              </a:defRPr>
            </a:lvl1pPr>
          </a:lstStyle>
          <a:p>
            <a:r>
              <a:rPr lang="fr-FR"/>
              <a:t> </a:t>
            </a:r>
          </a:p>
        </p:txBody>
      </p:sp>
      <p:sp>
        <p:nvSpPr>
          <p:cNvPr id="8000002" name="Slide Number"/>
          <p:cNvSpPr>
            <a:spLocks noGrp="1"/>
          </p:cNvSpPr>
          <p:nvPr>
            <p:ph type="sldNum" sz="quarter" idx="4"/>
          </p:nvPr>
        </p:nvSpPr>
        <p:spPr>
          <a:xfrm>
            <a:off x="10900000" y="6490000"/>
            <a:ext cx="682400" cy="340000"/>
          </a:xfrm>
          <a:prstGeom prst="rect">
            <a:avLst/>
          </a:prstGeom>
        </p:spPr>
        <p:txBody>
          <a:bodyPr anchor="ctr"/>
          <a:lstStyle>
            <a:lvl1pPr algn="r">
              <a:defRPr sz="1200">
                <a:solidFill>
                  <a:srgbClr val="66747D"/>
                </a:solidFill>
                <a:latin typeface="+mn-lt"/>
              </a:defRPr>
            </a:lvl1pPr>
          </a:lstStyle>
          <a:p>
            <a:fld id="{1F2E3D4C-5B6A-4980-91A2-B3C4D5E6F708}" type="slidenum">
              <a:rPr lang="fr-FR"/>
              <a:t>3</a:t>
            </a:fld>
          </a:p>
        </p:txBody>
      </p:sp>
      <p:sp>
        <p:nvSpPr>
          <p:cNvPr id="8000010" name="Legal mention"/>
          <p:cNvSpPr/>
          <p:nvPr/>
        </p:nvSpPr>
        <p:spPr>
          <a:xfrm>
            <a:off x="609600" y="6530000"/>
            <a:ext cx="9400000" cy="300000"/>
          </a:xfrm>
          <a:prstGeom prst="rect">
            <a:avLst/>
          </a:prstGeom>
          <a:noFill/>
          <a:ln>
            <a:noFill/>
          </a:ln>
        </p:spPr>
        <p:txBody>
          <a:bodyPr wrap="square" anchor="b">
            <a:normAutofit/>
          </a:bodyPr>
          <a:lstStyle/>
          <a:p>
            <a:pPr algn="l"/>
            <a:r>
              <a:rPr lang="fr-FR" sz="800" dirty="0">
                <a:solidFill>
                  <a:srgbClr val="8A97A0"/>
                </a:solidFill>
                <a:latin typeface="+mn-lt"/>
              </a:rPr>
              <a:t>Kit DoNotLeak · Contee — un exemple à adapter, pas un conseil juridique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12192000" cy="6858000"/>
          <a:chOff x="0" y="0"/>
          <a:chExt cx="9144000" cy="6858000"/>
        </a:xfrm>
      </p:grpSpPr>
      <p:sp>
        <p:nvSpPr>
          <p:cNvPr id="2" name="Title"/>
          <p:cNvSpPr txBox="1"/>
          <p:nvPr/>
        </p:nvSpPr>
        <p:spPr>
          <a:xfrm>
            <a:off x="609600" y="274638"/>
            <a:ext cx="9600000" cy="1143000"/>
          </a:xfrm>
          <a:prstGeom prst="rect">
            <a:avLst/>
          </a:prstGeom>
          <a:noFill/>
        </p:spPr>
        <p:txBody>
          <a:bodyPr wrap="square" rtlCol="0" anchor="ctr"/>
          <a:lstStyle/>
          <a:p>
            <a:pPr algn="l"/>
            <a:r>
              <a:rPr lang="fr-FR" sz="3000" b="0" i="0" dirty="0">
                <a:latin typeface="+mj-lt"/>
              </a:rPr>
              <a:t>L’IA et nos données — la note (3/3)</a:t>
            </a:r>
          </a:p>
        </p:txBody>
      </p:sp>
      <p:sp>
        <p:nvSpPr>
          <p:cNvPr id="10" name="Shape 10"/>
          <p:cNvSpPr/>
          <p:nvPr/>
        </p:nvSpPr>
        <p:spPr>
          <a:xfrm>
            <a:off x="654280" y="1500000"/>
            <a:ext cx="2600000" cy="109680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700" dirty="0">
                <a:solidFill>
                  <a:srgbClr val="245B78"/>
                </a:solidFill>
                <a:latin typeface="+mn-lt"/>
              </a:rPr>
              <a:t>Les options</a:t>
            </a:r>
          </a:p>
        </p:txBody>
      </p:sp>
      <p:sp>
        <p:nvSpPr>
          <p:cNvPr id="11" name="Shape 11"/>
          <p:cNvSpPr/>
          <p:nvPr/>
        </p:nvSpPr>
        <p:spPr>
          <a:xfrm>
            <a:off x="3554280" y="1500000"/>
            <a:ext cx="7991440" cy="109680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600" dirty="0">
                <a:solidFill>
                  <a:srgbClr val="243039"/>
                </a:solidFill>
                <a:latin typeface="+mn-lt"/>
              </a:rPr>
              <a:t>Interdire : simple à annoncer, mais l’usage se déplace vers les comptes personnels, sans trace. Laisser faire : rien à engager aujourd’hui, le risque reste entier et invisible. Un cadre et un outil (recommandé) : l’IA reste permise, et la décision revient au moment du geste.</a:t>
            </a:r>
          </a:p>
        </p:txBody>
      </p:sp>
      <p:sp>
        <p:nvSpPr>
          <p:cNvPr id="12" name="Shape 12"/>
          <p:cNvSpPr/>
          <p:nvPr/>
        </p:nvSpPr>
        <p:spPr>
          <a:xfrm>
            <a:off x="700000" y="286045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fr-FR" sz="1400" dirty="0">
                <a:solidFill>
                  <a:srgbClr val="000000"/>
                </a:solidFill>
              </a:rPr>
              <a:t/>
            </a:r>
          </a:p>
        </p:txBody>
      </p:sp>
      <p:sp>
        <p:nvSpPr>
          <p:cNvPr id="13" name="Shape 13"/>
          <p:cNvSpPr/>
          <p:nvPr/>
        </p:nvSpPr>
        <p:spPr>
          <a:xfrm>
            <a:off x="654280" y="3136800"/>
            <a:ext cx="2600000" cy="85296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700" dirty="0">
                <a:solidFill>
                  <a:srgbClr val="245B78"/>
                </a:solidFill>
                <a:latin typeface="+mn-lt"/>
              </a:rPr>
              <a:t>Ce que cela demande</a:t>
            </a:r>
          </a:p>
        </p:txBody>
      </p:sp>
      <p:sp>
        <p:nvSpPr>
          <p:cNvPr id="14" name="Shape 14"/>
          <p:cNvSpPr/>
          <p:nvPr/>
        </p:nvSpPr>
        <p:spPr>
          <a:xfrm>
            <a:off x="3554280" y="3136800"/>
            <a:ext cx="7991440" cy="85296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600" dirty="0">
                <a:solidFill>
                  <a:srgbClr val="243039"/>
                </a:solidFill>
                <a:latin typeface="+mn-lt"/>
              </a:rPr>
              <a:t>Un sponsor au comité de direction ; [x heures par mois] pour chaque Champion, accordées par son manager ; le temps du DPO, de la DSI et des RH selon le partage des rôles proposé ; [moyens à préciser].</a:t>
            </a:r>
          </a:p>
        </p:txBody>
      </p:sp>
      <p:sp>
        <p:nvSpPr>
          <p:cNvPr id="15" name="Shape 15"/>
          <p:cNvSpPr/>
          <p:nvPr/>
        </p:nvSpPr>
        <p:spPr>
          <a:xfrm>
            <a:off x="700000" y="425341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fr-FR" sz="1400" dirty="0">
                <a:solidFill>
                  <a:srgbClr val="000000"/>
                </a:solidFill>
              </a:rPr>
              <a:t/>
            </a:r>
          </a:p>
        </p:txBody>
      </p:sp>
      <p:sp>
        <p:nvSpPr>
          <p:cNvPr id="16" name="Shape 16"/>
          <p:cNvSpPr/>
          <p:nvPr/>
        </p:nvSpPr>
        <p:spPr>
          <a:xfrm>
            <a:off x="654280" y="4529760"/>
            <a:ext cx="2600000" cy="85296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700" dirty="0">
                <a:solidFill>
                  <a:srgbClr val="245B78"/>
                </a:solidFill>
                <a:latin typeface="+mn-lt"/>
              </a:rPr>
              <a:t>La décision demandée</a:t>
            </a:r>
          </a:p>
        </p:txBody>
      </p:sp>
      <p:sp>
        <p:nvSpPr>
          <p:cNvPr id="17" name="Shape 17"/>
          <p:cNvSpPr/>
          <p:nvPr/>
        </p:nvSpPr>
        <p:spPr>
          <a:xfrm>
            <a:off x="3554280" y="4529760"/>
            <a:ext cx="7991440" cy="85296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600" dirty="0">
                <a:solidFill>
                  <a:srgbClr val="243039"/>
                </a:solidFill>
                <a:latin typeface="+mn-lt"/>
              </a:rPr>
              <a:t>Approuver la charte IA ; nommer [sponsor] ; lancer le plan à 90 jours le [date]. Porteur : [nom, fonction]. Annexes : la présentation, la charte, l’ordre de grandeur donné par le calculateur DoNotLeak avec nos chiffres.</a:t>
            </a:r>
          </a:p>
        </p:txBody>
      </p:sp>
      <p:sp>
        <p:nvSpPr>
          <p:cNvPr id="8000001" name="Footer"/>
          <p:cNvSpPr>
            <a:spLocks noGrp="1"/>
          </p:cNvSpPr>
          <p:nvPr>
            <p:ph type="ftr" sz="quarter" idx="3"/>
          </p:nvPr>
        </p:nvSpPr>
        <p:spPr>
          <a:xfrm>
            <a:off x="609600" y="6490000"/>
            <a:ext cx="4800000" cy="340000"/>
          </a:xfrm>
          <a:prstGeom prst="rect">
            <a:avLst/>
          </a:prstGeom>
        </p:spPr>
        <p:txBody>
          <a:bodyPr anchor="ctr"/>
          <a:lstStyle>
            <a:lvl1pPr>
              <a:defRPr sz="1200">
                <a:solidFill>
                  <a:srgbClr val="66747D"/>
                </a:solidFill>
                <a:latin typeface="+mn-lt"/>
              </a:defRPr>
            </a:lvl1pPr>
          </a:lstStyle>
          <a:p>
            <a:r>
              <a:rPr lang="fr-FR"/>
              <a:t> </a:t>
            </a:r>
          </a:p>
        </p:txBody>
      </p:sp>
      <p:sp>
        <p:nvSpPr>
          <p:cNvPr id="8000002" name="Slide Number"/>
          <p:cNvSpPr>
            <a:spLocks noGrp="1"/>
          </p:cNvSpPr>
          <p:nvPr>
            <p:ph type="sldNum" sz="quarter" idx="4"/>
          </p:nvPr>
        </p:nvSpPr>
        <p:spPr>
          <a:xfrm>
            <a:off x="10900000" y="6490000"/>
            <a:ext cx="682400" cy="340000"/>
          </a:xfrm>
          <a:prstGeom prst="rect">
            <a:avLst/>
          </a:prstGeom>
        </p:spPr>
        <p:txBody>
          <a:bodyPr anchor="ctr"/>
          <a:lstStyle>
            <a:lvl1pPr algn="r">
              <a:defRPr sz="1200">
                <a:solidFill>
                  <a:srgbClr val="66747D"/>
                </a:solidFill>
                <a:latin typeface="+mn-lt"/>
              </a:defRPr>
            </a:lvl1pPr>
          </a:lstStyle>
          <a:p>
            <a:fld id="{1F2E3D4C-5B6A-4980-91A2-B3C4D5E6F708}" type="slidenum">
              <a:rPr lang="fr-FR"/>
              <a:t>4</a:t>
            </a:fld>
          </a:p>
        </p:txBody>
      </p:sp>
      <p:sp>
        <p:nvSpPr>
          <p:cNvPr id="8000010" name="Legal mention"/>
          <p:cNvSpPr/>
          <p:nvPr/>
        </p:nvSpPr>
        <p:spPr>
          <a:xfrm>
            <a:off x="609600" y="6530000"/>
            <a:ext cx="9400000" cy="300000"/>
          </a:xfrm>
          <a:prstGeom prst="rect">
            <a:avLst/>
          </a:prstGeom>
          <a:noFill/>
          <a:ln>
            <a:noFill/>
          </a:ln>
        </p:spPr>
        <p:txBody>
          <a:bodyPr wrap="square" anchor="b">
            <a:normAutofit/>
          </a:bodyPr>
          <a:lstStyle/>
          <a:p>
            <a:pPr algn="l"/>
            <a:r>
              <a:rPr lang="fr-FR" sz="800" dirty="0">
                <a:solidFill>
                  <a:srgbClr val="8A97A0"/>
                </a:solidFill>
                <a:latin typeface="+mn-lt"/>
              </a:rPr>
              <a:t>Kit DoNotLeak · Contee — un exemple à adapter, pas un conseil juridique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12192000" cy="6858000"/>
          <a:chOff x="0" y="0"/>
          <a:chExt cx="9144000" cy="6858000"/>
        </a:xfrm>
      </p:grpSpPr>
      <p:sp>
        <p:nvSpPr>
          <p:cNvPr id="2" name="Title"/>
          <p:cNvSpPr txBox="1"/>
          <p:nvPr/>
        </p:nvSpPr>
        <p:spPr>
          <a:xfrm>
            <a:off x="609600" y="274638"/>
            <a:ext cx="9600000" cy="1143000"/>
          </a:xfrm>
          <a:prstGeom prst="rect">
            <a:avLst/>
          </a:prstGeom>
          <a:noFill/>
        </p:spPr>
        <p:txBody>
          <a:bodyPr wrap="square" rtlCol="0" anchor="ctr"/>
          <a:lstStyle/>
          <a:p>
            <a:pPr algn="l"/>
            <a:r>
              <a:rPr lang="fr-FR" sz="3000" b="0" i="0" dirty="0">
                <a:latin typeface="+mj-lt"/>
              </a:rPr>
              <a:t>Licence — gardez cette mention</a:t>
            </a:r>
          </a:p>
        </p:txBody>
      </p:sp>
      <p:sp>
        <p:nvSpPr>
          <p:cNvPr id="10" name="Shape 10"/>
          <p:cNvSpPr/>
          <p:nvPr/>
        </p:nvSpPr>
        <p:spPr>
          <a:xfrm>
            <a:off x="654280" y="1500000"/>
            <a:ext cx="2600000" cy="109680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700" dirty="0">
                <a:solidFill>
                  <a:srgbClr val="245B78"/>
                </a:solidFill>
                <a:latin typeface="+mn-lt"/>
              </a:rPr>
              <a:t>Source</a:t>
            </a:r>
          </a:p>
        </p:txBody>
      </p:sp>
      <p:sp>
        <p:nvSpPr>
          <p:cNvPr id="11" name="Shape 11"/>
          <p:cNvSpPr/>
          <p:nvPr/>
        </p:nvSpPr>
        <p:spPr>
          <a:xfrm>
            <a:off x="3554280" y="1500000"/>
            <a:ext cx="7991440" cy="109680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600" dirty="0">
                <a:solidFill>
                  <a:srgbClr val="243039"/>
                </a:solidFill>
                <a:latin typeface="+mn-lt"/>
              </a:rPr>
              <a:t>Adapté du kit DoNotLeak publié par Contee (https://donotleak.contee.eu/dpo) sous licence Creative Commons Attribution – Partage dans les mêmes conditions 4.0 (CC BY-SA 4.0, https://creativecommons.org/licenses/by-sa/4.0/deed.fr).</a:t>
            </a:r>
          </a:p>
        </p:txBody>
      </p:sp>
      <p:sp>
        <p:nvSpPr>
          <p:cNvPr id="12" name="Shape 12"/>
          <p:cNvSpPr/>
          <p:nvPr/>
        </p:nvSpPr>
        <p:spPr>
          <a:xfrm>
            <a:off x="700000" y="286045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fr-FR" sz="1400" dirty="0">
                <a:solidFill>
                  <a:srgbClr val="000000"/>
                </a:solidFill>
              </a:rPr>
              <a:t/>
            </a:r>
          </a:p>
        </p:txBody>
      </p:sp>
      <p:sp>
        <p:nvSpPr>
          <p:cNvPr id="13" name="Shape 13"/>
          <p:cNvSpPr/>
          <p:nvPr/>
        </p:nvSpPr>
        <p:spPr>
          <a:xfrm>
            <a:off x="654280" y="3136800"/>
            <a:ext cx="2600000" cy="60912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700" dirty="0">
                <a:solidFill>
                  <a:srgbClr val="245B78"/>
                </a:solidFill>
                <a:latin typeface="+mn-lt"/>
              </a:rPr>
              <a:t>Ce que vous pouvez faire</a:t>
            </a:r>
          </a:p>
        </p:txBody>
      </p:sp>
      <p:sp>
        <p:nvSpPr>
          <p:cNvPr id="14" name="Shape 14"/>
          <p:cNvSpPr/>
          <p:nvPr/>
        </p:nvSpPr>
        <p:spPr>
          <a:xfrm>
            <a:off x="3554280" y="3136800"/>
            <a:ext cx="7991440" cy="60912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600" dirty="0">
                <a:solidFill>
                  <a:srgbClr val="243039"/>
                </a:solidFill>
                <a:latin typeface="+mn-lt"/>
              </a:rPr>
              <a:t>Vous pouvez le copier, l’adapter et le diffuser, pour tout usage, en citant Contee.</a:t>
            </a:r>
          </a:p>
        </p:txBody>
      </p:sp>
      <p:sp>
        <p:nvSpPr>
          <p:cNvPr id="15" name="Shape 15"/>
          <p:cNvSpPr/>
          <p:nvPr/>
        </p:nvSpPr>
        <p:spPr>
          <a:xfrm>
            <a:off x="700000" y="4009570"/>
            <a:ext cx="10800000" cy="12700"/>
          </a:xfrm>
          <a:prstGeom prst="roundRect">
            <a:avLst/>
          </a:prstGeom>
          <a:solidFill>
            <a:srgbClr val="DCE5EA"/>
          </a:solidFill>
        </p:spPr>
        <p:txBody>
          <a:bodyPr wrap="square" rtlCol="0" anchor="ctr" lIns="91440" tIns="45720" rIns="91440" bIns="45720">
            <a:normAutofit/>
          </a:bodyPr>
          <a:lstStyle/>
          <a:p>
            <a:pPr algn="ctr" marL="0" marR="0" indent="0"/>
            <a:r>
              <a:rPr lang="fr-FR" sz="1400" dirty="0">
                <a:solidFill>
                  <a:srgbClr val="000000"/>
                </a:solidFill>
              </a:rPr>
              <a:t/>
            </a:r>
          </a:p>
        </p:txBody>
      </p:sp>
      <p:sp>
        <p:nvSpPr>
          <p:cNvPr id="16" name="Shape 16"/>
          <p:cNvSpPr/>
          <p:nvPr/>
        </p:nvSpPr>
        <p:spPr>
          <a:xfrm>
            <a:off x="654280" y="4285920"/>
            <a:ext cx="2600000" cy="85296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700" dirty="0">
                <a:solidFill>
                  <a:srgbClr val="245B78"/>
                </a:solidFill>
                <a:latin typeface="+mn-lt"/>
              </a:rPr>
              <a:t>Si vous l’adaptez</a:t>
            </a:r>
          </a:p>
        </p:txBody>
      </p:sp>
      <p:sp>
        <p:nvSpPr>
          <p:cNvPr id="17" name="Shape 17"/>
          <p:cNvSpPr/>
          <p:nvPr/>
        </p:nvSpPr>
        <p:spPr>
          <a:xfrm>
            <a:off x="3554280" y="4285920"/>
            <a:ext cx="7991440" cy="852960"/>
          </a:xfrm>
          <a:prstGeom prst="rect">
            <a:avLst/>
          </a:prstGeom>
          <a:solidFill>
            <a:srgbClr val="FFFFFF">
              <a:alpha val="0"/>
            </a:srgbClr>
          </a:solidFill>
        </p:spPr>
        <p:txBody>
          <a:bodyPr wrap="square" rtlCol="0" anchor="t" lIns="91440" tIns="45720" rIns="91440" bIns="45720">
            <a:normAutofit/>
          </a:bodyPr>
          <a:lstStyle/>
          <a:p>
            <a:pPr algn="l" marL="0" marR="0" indent="0"/>
            <a:r>
              <a:rPr lang="fr-FR" sz="1600" dirty="0">
                <a:solidFill>
                  <a:srgbClr val="243039"/>
                </a:solidFill>
                <a:latin typeface="+mn-lt"/>
              </a:rPr>
              <a:t>Partage dans les mêmes conditions : si vous publiez une version adaptée, publiez-la sous la même licence, pour que chacun puisse à son tour profiter des améliorations.</a:t>
            </a:r>
          </a:p>
        </p:txBody>
      </p:sp>
      <p:sp>
        <p:nvSpPr>
          <p:cNvPr id="8000001" name="Footer"/>
          <p:cNvSpPr>
            <a:spLocks noGrp="1"/>
          </p:cNvSpPr>
          <p:nvPr>
            <p:ph type="ftr" sz="quarter" idx="3"/>
          </p:nvPr>
        </p:nvSpPr>
        <p:spPr>
          <a:xfrm>
            <a:off x="609600" y="6490000"/>
            <a:ext cx="4800000" cy="340000"/>
          </a:xfrm>
          <a:prstGeom prst="rect">
            <a:avLst/>
          </a:prstGeom>
        </p:spPr>
        <p:txBody>
          <a:bodyPr anchor="ctr"/>
          <a:lstStyle>
            <a:lvl1pPr>
              <a:defRPr sz="1200">
                <a:solidFill>
                  <a:srgbClr val="66747D"/>
                </a:solidFill>
                <a:latin typeface="+mn-lt"/>
              </a:defRPr>
            </a:lvl1pPr>
          </a:lstStyle>
          <a:p>
            <a:r>
              <a:rPr lang="fr-FR"/>
              <a:t> </a:t>
            </a:r>
          </a:p>
        </p:txBody>
      </p:sp>
      <p:sp>
        <p:nvSpPr>
          <p:cNvPr id="8000002" name="Slide Number"/>
          <p:cNvSpPr>
            <a:spLocks noGrp="1"/>
          </p:cNvSpPr>
          <p:nvPr>
            <p:ph type="sldNum" sz="quarter" idx="4"/>
          </p:nvPr>
        </p:nvSpPr>
        <p:spPr>
          <a:xfrm>
            <a:off x="10900000" y="6490000"/>
            <a:ext cx="682400" cy="340000"/>
          </a:xfrm>
          <a:prstGeom prst="rect">
            <a:avLst/>
          </a:prstGeom>
        </p:spPr>
        <p:txBody>
          <a:bodyPr anchor="ctr"/>
          <a:lstStyle>
            <a:lvl1pPr algn="r">
              <a:defRPr sz="1200">
                <a:solidFill>
                  <a:srgbClr val="66747D"/>
                </a:solidFill>
                <a:latin typeface="+mn-lt"/>
              </a:defRPr>
            </a:lvl1pPr>
          </a:lstStyle>
          <a:p>
            <a:fld id="{1F2E3D4C-5B6A-4980-91A2-B3C4D5E6F708}" type="slidenum">
              <a:rPr lang="fr-FR"/>
              <a:t>5</a:t>
            </a:fld>
          </a:p>
        </p:txBody>
      </p:sp>
      <p:sp>
        <p:nvSpPr>
          <p:cNvPr id="8000010" name="Legal mention"/>
          <p:cNvSpPr/>
          <p:nvPr/>
        </p:nvSpPr>
        <p:spPr>
          <a:xfrm>
            <a:off x="609600" y="6530000"/>
            <a:ext cx="9400000" cy="300000"/>
          </a:xfrm>
          <a:prstGeom prst="rect">
            <a:avLst/>
          </a:prstGeom>
          <a:noFill/>
          <a:ln>
            <a:noFill/>
          </a:ln>
        </p:spPr>
        <p:txBody>
          <a:bodyPr wrap="square" anchor="b">
            <a:normAutofit/>
          </a:bodyPr>
          <a:lstStyle/>
          <a:p>
            <a:pPr algn="l"/>
            <a:r>
              <a:rPr lang="fr-FR" sz="800" dirty="0">
                <a:solidFill>
                  <a:srgbClr val="8A97A0"/>
                </a:solidFill>
                <a:latin typeface="+mn-lt"/>
              </a:rPr>
              <a:t>Kit DoNotLeak · Contee — un exemple à adapter, pas un conseil juridique</a:t>
            </a:r>
          </a:p>
        </p:txBody>
      </p:sp>
    </p:spTree>
  </p:cSld>
  <p:clrMapOvr>
    <a:masterClrMapping/>
  </p:clrMapOvr>
</p:sld>
</file>

<file path=ppt/theme/theme1.xml><?xml version="1.0" encoding="utf-8"?>
<a:theme xmlns:a="http://schemas.openxmlformats.org/drawingml/2006/main" name="Contee">
  <a:themeElements>
    <a:clrScheme name="Contee">
      <a:dk1>
        <a:srgbClr val="243039"/>
      </a:dk1>
      <a:lt1>
        <a:srgbClr val="F7F9FA"/>
      </a:lt1>
      <a:dk2>
        <a:srgbClr val="302621"/>
      </a:dk2>
      <a:lt2>
        <a:srgbClr val="EFF4F7"/>
      </a:lt2>
      <a:accent1>
        <a:srgbClr val="245B78"/>
      </a:accent1>
      <a:accent2>
        <a:srgbClr val="C9785B"/>
      </a:accent2>
      <a:accent3>
        <a:srgbClr val="347AA5"/>
      </a:accent3>
      <a:accent4>
        <a:srgbClr val="566A58"/>
      </a:accent4>
      <a:accent5>
        <a:srgbClr val="A36A32"/>
      </a:accent5>
      <a:accent6>
        <a:srgbClr val="A85F49"/>
      </a:accent6>
      <a:hlink>
        <a:srgbClr val="347AA5"/>
      </a:hlink>
      <a:folHlink>
        <a:srgbClr val="66747D"/>
      </a:folHlink>
    </a:clrScheme>
    <a:fontScheme name="Office">
      <a:majorFont>
        <a:latin typeface="Book Antiqu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nter"/>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pptx-rs</Application>
  <PresentationFormat>On-screen Show (4:3)</PresentationFormat>
  <Paragraphs>0</Paragraphs>
  <Slides>5</Slides>
  <Notes>5</Notes>
  <HiddenSlides>0</HiddenSlides>
  <MMClips>0</MMClips>
  <ScaleCrop>false</ScaleCrop>
  <HeadingPairs>
    <vt:vector size="2" baseType="variant">
      <vt:variant>
        <vt:lpstr>Slide Titles</vt:lpstr>
      </vt:variant>
      <vt:variant>
        <vt:i4>5</vt:i4>
      </vt:variant>
    </vt:vector>
  </HeadingPairs>
  <TitlesOfParts>
    <vt:vector size="5" baseType="lpstr">
      <vt:lpstr>Slide 1</vt:lpstr>
      <vt:lpstr>L’IA et nos données — la note (1/3)</vt:lpstr>
      <vt:lpstr>L’IA et nos données — la note (2/3)</vt:lpstr>
      <vt:lpstr>L’IA et nos données — la note (3/3)</vt:lpstr>
      <vt:lpstr>Licence — gardez cette mention</vt:lpstr>
    </vt:vector>
  </TitlesOfParts>
  <LinksUpToDate>false</LinksUpToDate>
  <SharedDoc>false</SharedDoc>
  <HyperlinksChanged>false</HyperlinksChanged>
  <AppVersion>1.0000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 au comité de direction — l’IA et nos données</dc:title>
  <dc:creator>pptx-rs</dc:creator>
  <cp:lastModifiedBy>pptx-rs</cp:lastModifiedBy>
  <cp:revision>1</cp:revision>
  <dcterms:created xsi:type="dcterms:W3CDTF">2026-10-15T08:29:10Z</dcterms:created>
  <dcterms:modified xsi:type="dcterms:W3CDTF">2026-10-15T08:29:10Z</dcterms:modified>
</cp:coreProperties>
</file>