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notesMaster" Target="notesMasters/notesMaster1.xml"/>
<Relationship Id="rId10" Type="http://schemas.openxmlformats.org/officeDocument/2006/relationships/presProps" Target="presProps.xml"/>
<Relationship Id="rId11" Type="http://schemas.openxmlformats.org/officeDocument/2006/relationships/viewProps" Target="viewProps.xml"/>
<Relationship Id="rId12" Type="http://schemas.openxmlformats.org/officeDocument/2006/relationships/theme" Target="theme/theme1.xml"/>
<Relationship Id="rId13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DPO: how to build the community of Seals (Seal and Engage Against Leaks; “Champions du colmatage” in French), before training them with the kit’s “The Seals” deck.</a:t>
            </a:r>
          </a:p>
          <a:p>
            <a:r>
              <a:rPr lang="en-US" dirty="0"/>
              <a:t>Picture: “learning in the gesture”, DoNotLeak picture set. The picture’s limit: an adoption goal to be measured, not a teaching gain already proven.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AI Act (article 4) asks for measures supporting the AI literacy of staff; a community of relays is one of them, alongside training for everyone. No certificate is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time granted by the managers, a community of volunteers runs out of steam: that is the first step, before the call. The text of the call for volunteers is in “Templates to copy”.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role is also described by what it is not: say so in the call for volunteers, and to the works council.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to keep the community alive: the Seals’ newsletter, the badge catalogue and a game — they wait for their forms in Show and their pictures at Contee-Design.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Relationship Id="rId3" Type="http://schemas.openxmlformats.org/officeDocument/2006/relationships/image" Target="../media/image2.png"/>
<Relationship Id="rId4" Type="http://schemas.openxmlformats.org/officeDocument/2006/relationships/image" Target="../media/image3.png"/>
<Relationship Id="rId5" Type="http://schemas.openxmlformats.org/officeDocument/2006/relationships/image" Target="../media/image4.png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40-apprendre-dans-le-geste-cover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Launch your Seals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Building the Seals community, step by step — the DPO’s guide · [Organisation]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Why a community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Close to the gesture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A colleague in the team answers when the question comes up, not three weeks later.</a:t>
            </a:r>
          </a:p>
        </p:txBody>
      </p:sp>
      <p:sp>
        <p:nvSpPr>
          <p:cNvPr id="15" name="Shape 15"/>
          <p:cNvSpPr/>
          <p:nvPr/>
        </p:nvSpPr>
        <p:spPr>
          <a:xfrm>
            <a:off x="4413333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4493333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973333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A living charter</a:t>
            </a:r>
          </a:p>
        </p:txBody>
      </p:sp>
      <p:sp>
        <p:nvSpPr>
          <p:cNvPr id="18" name="Shape 18"/>
          <p:cNvSpPr/>
          <p:nvPr/>
        </p:nvSpPr>
        <p:spPr>
          <a:xfrm>
            <a:off x="4413333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4547613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The Seals bring back the cases the charter does not cover: it gets better.</a:t>
            </a:r>
          </a:p>
        </p:txBody>
      </p:sp>
      <p:sp>
        <p:nvSpPr>
          <p:cNvPr id="20" name="Shape 20"/>
          <p:cNvSpPr/>
          <p:nvPr/>
        </p:nvSpPr>
        <p:spPr>
          <a:xfrm>
            <a:off x="8126666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206666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8686666" y="2000000"/>
            <a:ext cx="2753332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The DPO is no longer alone</a:t>
            </a:r>
          </a:p>
        </p:txBody>
      </p:sp>
      <p:sp>
        <p:nvSpPr>
          <p:cNvPr id="23" name="Shape 23"/>
          <p:cNvSpPr/>
          <p:nvPr/>
        </p:nvSpPr>
        <p:spPr>
          <a:xfrm>
            <a:off x="8126666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60946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Prevention becomes shared work, with clear roles and resources.</a:t>
            </a:r>
          </a:p>
        </p:txBody>
      </p:sp>
      <p:pic>
        <p:nvPicPr>
          <p:cNvPr id="35" name="hand-helping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36" name="file-pen-line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933" y="2135600"/>
            <a:ext cx="268800" cy="268800"/>
          </a:xfrm>
          <a:prstGeom prst="rect">
            <a:avLst/>
          </a:prstGeom>
        </p:spPr>
      </p:pic>
      <p:pic>
        <p:nvPicPr>
          <p:cNvPr id="37" name="users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266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launch, in five steps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1920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A sponsor, time granted</a:t>
            </a:r>
          </a:p>
        </p:txBody>
      </p:sp>
      <p:sp>
        <p:nvSpPr>
          <p:cNvPr id="12" name="Shape 12"/>
          <p:cNvSpPr/>
          <p:nvPr/>
        </p:nvSpPr>
        <p:spPr>
          <a:xfrm>
            <a:off x="292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292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The call for volunteers</a:t>
            </a:r>
          </a:p>
        </p:txBody>
      </p:sp>
      <p:sp>
        <p:nvSpPr>
          <p:cNvPr id="14" name="Shape 14"/>
          <p:cNvSpPr/>
          <p:nvPr/>
        </p:nvSpPr>
        <p:spPr>
          <a:xfrm>
            <a:off x="514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14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The two-hour training</a:t>
            </a:r>
          </a:p>
        </p:txBody>
      </p:sp>
      <p:sp>
        <p:nvSpPr>
          <p:cNvPr id="16" name="Shape 16"/>
          <p:cNvSpPr/>
          <p:nvPr/>
        </p:nvSpPr>
        <p:spPr>
          <a:xfrm>
            <a:off x="736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6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The first meeting</a:t>
            </a:r>
          </a:p>
        </p:txBody>
      </p:sp>
      <p:sp>
        <p:nvSpPr>
          <p:cNvPr id="18" name="Shape 18"/>
          <p:cNvSpPr/>
          <p:nvPr/>
        </p:nvSpPr>
        <p:spPr>
          <a:xfrm>
            <a:off x="958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958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The first demos</a:t>
            </a:r>
          </a:p>
        </p:txBody>
      </p:sp>
      <p:sp>
        <p:nvSpPr>
          <p:cNvPr id="20" name="Shape 20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One Seal for [number] people, in every team: the ratio is yours to set.
Volunteers, never appointed.</a:t>
            </a:r>
          </a:p>
        </p:txBody>
      </p:sp>
      <p:cxnSp>
        <p:nvCxnSpPr>
          <p:cNvPr id="61" name="Connector 61"/>
          <p:cNvCxnSpPr>
</p:cNvCxnSpPr>
          <p:nvPr/>
        </p:nvCxnSpPr>
        <p:spPr>
          <a:xfrm>
            <a:off x="266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488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710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932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Who to recruit, and what you give them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5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850000"/>
            <a:ext cx="3253333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The profile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60000"/>
            <a:ext cx="3373333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34280" y="2560000"/>
            <a:ext cx="3104773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Volunteers, from every job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Curious about AI, not necessarily experts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Listened to by their colleagues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At least one per team</a:t>
            </a:r>
          </a:p>
        </p:txBody>
      </p:sp>
      <p:sp>
        <p:nvSpPr>
          <p:cNvPr id="14" name="Shape 14"/>
          <p:cNvSpPr/>
          <p:nvPr/>
        </p:nvSpPr>
        <p:spPr>
          <a:xfrm>
            <a:off x="4413333" y="185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473333" y="1850000"/>
            <a:ext cx="3253333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What you give them</a:t>
            </a:r>
          </a:p>
        </p:txBody>
      </p:sp>
      <p:sp>
        <p:nvSpPr>
          <p:cNvPr id="16" name="Shape 16"/>
          <p:cNvSpPr/>
          <p:nvPr/>
        </p:nvSpPr>
        <p:spPr>
          <a:xfrm>
            <a:off x="4413333" y="2460000"/>
            <a:ext cx="3373333" cy="26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547613" y="2560000"/>
            <a:ext cx="3104773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[x hours a month], granted by the manager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The two-hour training, the attestation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Materials: webinar, charter, templates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Levels and badges</a:t>
            </a:r>
          </a:p>
        </p:txBody>
      </p:sp>
      <p:sp>
        <p:nvSpPr>
          <p:cNvPr id="18" name="Shape 18"/>
          <p:cNvSpPr/>
          <p:nvPr/>
        </p:nvSpPr>
        <p:spPr>
          <a:xfrm>
            <a:off x="8126666" y="1850000"/>
            <a:ext cx="3373333" cy="540000"/>
          </a:xfrm>
          <a:prstGeom prst="roundRect">
            <a:avLst/>
          </a:prstGeom>
          <a:solidFill>
            <a:srgbClr val="C9785B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186666" y="1850000"/>
            <a:ext cx="3253333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What you never ask of them</a:t>
            </a:r>
          </a:p>
        </p:txBody>
      </p:sp>
      <p:sp>
        <p:nvSpPr>
          <p:cNvPr id="20" name="Shape 20"/>
          <p:cNvSpPr/>
          <p:nvPr/>
        </p:nvSpPr>
        <p:spPr>
          <a:xfrm>
            <a:off x="8126666" y="2460000"/>
            <a:ext cx="3373333" cy="2606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260946" y="2560000"/>
            <a:ext cx="3104773" cy="240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To watch their colleagues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To read others’ texts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To sanction or investigate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Before the call for volunteers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850000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A sponsor on the executive committee</a:t>
            </a:r>
          </a:p>
        </p:txBody>
      </p:sp>
      <p:sp>
        <p:nvSpPr>
          <p:cNvPr id="12" name="Shape 12"/>
          <p:cNvSpPr/>
          <p:nvPr/>
        </p:nvSpPr>
        <p:spPr>
          <a:xfrm>
            <a:off x="850000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13" name="Shape 13"/>
          <p:cNvSpPr/>
          <p:nvPr/>
        </p:nvSpPr>
        <p:spPr>
          <a:xfrm>
            <a:off x="207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14" name="Shape 14"/>
          <p:cNvSpPr/>
          <p:nvPr/>
        </p:nvSpPr>
        <p:spPr>
          <a:xfrm>
            <a:off x="207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249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16" name="Shape 16"/>
          <p:cNvSpPr/>
          <p:nvPr/>
        </p:nvSpPr>
        <p:spPr>
          <a:xfrm>
            <a:off x="249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366665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4516665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Seals’ time granted by the managers</a:t>
            </a:r>
          </a:p>
        </p:txBody>
      </p:sp>
      <p:sp>
        <p:nvSpPr>
          <p:cNvPr id="19" name="Shape 19"/>
          <p:cNvSpPr/>
          <p:nvPr/>
        </p:nvSpPr>
        <p:spPr>
          <a:xfrm>
            <a:off x="4516665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Managers</a:t>
            </a:r>
          </a:p>
        </p:txBody>
      </p:sp>
      <p:sp>
        <p:nvSpPr>
          <p:cNvPr id="20" name="Shape 20"/>
          <p:cNvSpPr/>
          <p:nvPr/>
        </p:nvSpPr>
        <p:spPr>
          <a:xfrm>
            <a:off x="573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1" name="Shape 21"/>
          <p:cNvSpPr/>
          <p:nvPr/>
        </p:nvSpPr>
        <p:spPr>
          <a:xfrm>
            <a:off x="573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15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23" name="Shape 23"/>
          <p:cNvSpPr/>
          <p:nvPr/>
        </p:nvSpPr>
        <p:spPr>
          <a:xfrm>
            <a:off x="615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033333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183333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charter approved, the incident contact published</a:t>
            </a:r>
          </a:p>
        </p:txBody>
      </p:sp>
      <p:sp>
        <p:nvSpPr>
          <p:cNvPr id="26" name="Shape 26"/>
          <p:cNvSpPr/>
          <p:nvPr/>
        </p:nvSpPr>
        <p:spPr>
          <a:xfrm>
            <a:off x="8183333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27" name="Shape 27"/>
          <p:cNvSpPr/>
          <p:nvPr/>
        </p:nvSpPr>
        <p:spPr>
          <a:xfrm>
            <a:off x="940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8" name="Shape 28"/>
          <p:cNvSpPr/>
          <p:nvPr/>
        </p:nvSpPr>
        <p:spPr>
          <a:xfrm>
            <a:off x="940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82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0" name="Shape 30"/>
          <p:cNvSpPr/>
          <p:nvPr/>
        </p:nvSpPr>
        <p:spPr>
          <a:xfrm>
            <a:off x="982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700000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50000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Seals’ channel open</a:t>
            </a:r>
          </a:p>
        </p:txBody>
      </p:sp>
      <p:sp>
        <p:nvSpPr>
          <p:cNvPr id="33" name="Shape 33"/>
          <p:cNvSpPr/>
          <p:nvPr/>
        </p:nvSpPr>
        <p:spPr>
          <a:xfrm>
            <a:off x="850000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IT</a:t>
            </a:r>
          </a:p>
        </p:txBody>
      </p:sp>
      <p:sp>
        <p:nvSpPr>
          <p:cNvPr id="34" name="Shape 34"/>
          <p:cNvSpPr/>
          <p:nvPr/>
        </p:nvSpPr>
        <p:spPr>
          <a:xfrm>
            <a:off x="207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35" name="Shape 35"/>
          <p:cNvSpPr/>
          <p:nvPr/>
        </p:nvSpPr>
        <p:spPr>
          <a:xfrm>
            <a:off x="207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49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7" name="Shape 37"/>
          <p:cNvSpPr/>
          <p:nvPr/>
        </p:nvSpPr>
        <p:spPr>
          <a:xfrm>
            <a:off x="249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4366665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9" name="Shape 39"/>
          <p:cNvSpPr/>
          <p:nvPr/>
        </p:nvSpPr>
        <p:spPr>
          <a:xfrm>
            <a:off x="4516665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works council informed, where required</a:t>
            </a:r>
          </a:p>
        </p:txBody>
      </p:sp>
      <p:sp>
        <p:nvSpPr>
          <p:cNvPr id="40" name="Shape 40"/>
          <p:cNvSpPr/>
          <p:nvPr/>
        </p:nvSpPr>
        <p:spPr>
          <a:xfrm>
            <a:off x="4516665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 and HR</a:t>
            </a:r>
          </a:p>
        </p:txBody>
      </p:sp>
      <p:sp>
        <p:nvSpPr>
          <p:cNvPr id="41" name="Shape 41"/>
          <p:cNvSpPr/>
          <p:nvPr/>
        </p:nvSpPr>
        <p:spPr>
          <a:xfrm>
            <a:off x="573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2" name="Shape 42"/>
          <p:cNvSpPr/>
          <p:nvPr/>
        </p:nvSpPr>
        <p:spPr>
          <a:xfrm>
            <a:off x="573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3" name="Shape 43"/>
          <p:cNvSpPr/>
          <p:nvPr/>
        </p:nvSpPr>
        <p:spPr>
          <a:xfrm>
            <a:off x="615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44" name="Shape 44"/>
          <p:cNvSpPr/>
          <p:nvPr/>
        </p:nvSpPr>
        <p:spPr>
          <a:xfrm>
            <a:off x="615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5" name="Shape 45"/>
          <p:cNvSpPr/>
          <p:nvPr/>
        </p:nvSpPr>
        <p:spPr>
          <a:xfrm>
            <a:off x="8033333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8183333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date of the first training set</a:t>
            </a:r>
          </a:p>
        </p:txBody>
      </p:sp>
      <p:sp>
        <p:nvSpPr>
          <p:cNvPr id="47" name="Shape 47"/>
          <p:cNvSpPr/>
          <p:nvPr/>
        </p:nvSpPr>
        <p:spPr>
          <a:xfrm>
            <a:off x="8183333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48" name="Shape 48"/>
          <p:cNvSpPr/>
          <p:nvPr/>
        </p:nvSpPr>
        <p:spPr>
          <a:xfrm>
            <a:off x="940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9" name="Shape 49"/>
          <p:cNvSpPr/>
          <p:nvPr/>
        </p:nvSpPr>
        <p:spPr>
          <a:xfrm>
            <a:off x="940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982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51" name="Shape 51"/>
          <p:cNvSpPr/>
          <p:nvPr/>
        </p:nvSpPr>
        <p:spPr>
          <a:xfrm>
            <a:off x="982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000" b="0" i="0" dirty="0">
                <a:solidFill>
                  <a:srgbClr val="A85F49"/>
                </a:solidFill>
                <a:latin typeface="+mj-lt"/>
              </a:rPr>
              <a:t>A community that seals leaks, watching no one.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[DPO’s name] · [address]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Name the sponsor and set the time granted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Send the call for volunteers before [date]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Schedule the two-hour training: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7</Slides>
  <Notes>6</Notes>
  <HiddenSlides>0</HiddenSlides>
  <MMClips>0</MMClips>
  <ScaleCrop>false</ScaleCrop>
  <HeadingPairs>
    <vt:vector size="2" baseType="variant">
      <vt:variant>
        <vt:lpstr>Slide Titles</vt:lpstr>
      </vt:variant>
      <vt:variant>
        <vt:i4>7</vt:i4>
      </vt:variant>
    </vt:vector>
  </HeadingPairs>
  <TitlesOfParts>
    <vt:vector size="7" baseType="lpstr">
      <vt:lpstr>Slide 1</vt:lpstr>
      <vt:lpstr>Why a community</vt:lpstr>
      <vt:lpstr>The launch, in five steps</vt:lpstr>
      <vt:lpstr>Who to recruit, and what you give them</vt:lpstr>
      <vt:lpstr>Before the call for volunteers</vt:lpstr>
      <vt:lpstr>A community that seals leaks, watching no one.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Launch your Seals</dc:title>
  <dc:creator>pptx-rs</dc:creator>
  <cp:lastModifiedBy>pptx-rs</cp:lastModifiedBy>
  <cp:revision>1</cp:revision>
  <dcterms:created xsi:type="dcterms:W3CDTF">2026-10-15T08:35:36Z</dcterms:created>
  <dcterms:modified xsi:type="dcterms:W3CDTF">2026-10-15T08:35:36Z</dcterms:modified>
</cp:coreProperties>
</file>