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notesMaster" Target="notesMasters/notesMaster1.xml"/>
<Relationship Id="rId10" Type="http://schemas.openxmlformats.org/officeDocument/2006/relationships/presProps" Target="presProps.xml"/>
<Relationship Id="rId11" Type="http://schemas.openxmlformats.org/officeDocument/2006/relationships/viewProps" Target="viewProps.xml"/>
<Relationship Id="rId12" Type="http://schemas.openxmlformats.org/officeDocument/2006/relationships/theme" Target="theme/theme1.xml"/>
<Relationship Id="rId13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le DPO : comment monter la communauté des Champions du colmatage (les Seals, Seal and Engage Against Leaks), avant de la former avec la présentation « Champions du colmatage » du kit.</a:t>
            </a:r>
          </a:p>
          <a:p>
            <a:r>
              <a:rPr lang="fr-FR" dirty="0"/>
              <a:t>Image : « apprendre dans le geste », jeu d’images DoNotLeak. Limite de l’image : objectif d’adoption à mesurer, pas un gain pédagogique déjà prouvé.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règlement sur l’IA (article 4) demande des mesures pour la maîtrise de l’IA du personnel ; une communauté de relais en est une, à côté de la formation de tous. Aucun certificat n’est exigé.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Sans temps accordé par les managers, une communauté de volontaires s’essouffle : c’est la première étape, avant l’appel. Le texte de l’appel aux volontaires est dans « Modèles à copier 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fr-FR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rôle se décrit aussi par ce qu’il n’est pas : dites-le dès l’appel aux volontaires, et au CSE.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fr-FR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Viennent ensuite, pour faire vivre la communauté : la lettre des Champions, le catalogue des badges et un jeu — ils attendent leurs formes dans Show et leurs images chez Contee-Design.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fr-FR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mention reste sur la dernière page de toute version adaptée : c’est la condition de la licence CC BY-SA 4.0. Un exemple à adapter, pas un conseil juridique.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fr-FR"/>
              <a:t>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Relationship Id="rId3" Type="http://schemas.openxmlformats.org/officeDocument/2006/relationships/image" Target="../media/image2.png"/>
<Relationship Id="rId4" Type="http://schemas.openxmlformats.org/officeDocument/2006/relationships/image" Target="../media/image3.png"/>
<Relationship Id="rId5" Type="http://schemas.openxmlformats.org/officeDocument/2006/relationships/image" Target="../media/image4.png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40-apprendre-dans-le-geste-cover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3600" dirty="0">
                <a:solidFill>
                  <a:srgbClr val="FFFFFF"/>
                </a:solidFill>
                <a:latin typeface="+mj-lt"/>
              </a:rPr>
              <a:t>Lancer vos Champions du colmatage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FFFFFF"/>
                </a:solidFill>
                <a:latin typeface="+mn-lt"/>
              </a:rPr>
              <a:t>Monter la communauté des Seals, pas à pas — le guide du DPO · [Organisme]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Pourquoi une communauté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8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60000" y="2000000"/>
            <a:ext cx="2753333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Près du geste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34280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Un collègue de l’équipe répond au moment où la question se pose, pas trois semaines plus tard.</a:t>
            </a:r>
          </a:p>
        </p:txBody>
      </p:sp>
      <p:sp>
        <p:nvSpPr>
          <p:cNvPr id="15" name="Shape 15"/>
          <p:cNvSpPr/>
          <p:nvPr/>
        </p:nvSpPr>
        <p:spPr>
          <a:xfrm>
            <a:off x="4413333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4493333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973333" y="2000000"/>
            <a:ext cx="2753333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Une charte vivante</a:t>
            </a:r>
          </a:p>
        </p:txBody>
      </p:sp>
      <p:sp>
        <p:nvSpPr>
          <p:cNvPr id="18" name="Shape 18"/>
          <p:cNvSpPr/>
          <p:nvPr/>
        </p:nvSpPr>
        <p:spPr>
          <a:xfrm>
            <a:off x="4413333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4547613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Les Champions rapportent les cas que la charte ne prévoit pas : elle s’améliore.</a:t>
            </a:r>
          </a:p>
        </p:txBody>
      </p:sp>
      <p:sp>
        <p:nvSpPr>
          <p:cNvPr id="20" name="Shape 20"/>
          <p:cNvSpPr/>
          <p:nvPr/>
        </p:nvSpPr>
        <p:spPr>
          <a:xfrm>
            <a:off x="8126666" y="200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206666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8686666" y="2000000"/>
            <a:ext cx="2753332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Le DPO n’est plus seul</a:t>
            </a:r>
          </a:p>
        </p:txBody>
      </p:sp>
      <p:sp>
        <p:nvSpPr>
          <p:cNvPr id="23" name="Shape 23"/>
          <p:cNvSpPr/>
          <p:nvPr/>
        </p:nvSpPr>
        <p:spPr>
          <a:xfrm>
            <a:off x="8126666" y="2610000"/>
            <a:ext cx="3373333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260946" y="2710000"/>
            <a:ext cx="3104773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La prévention devient un travail réparti, avec des rôles et des moyens clairs.</a:t>
            </a:r>
          </a:p>
        </p:txBody>
      </p:sp>
      <p:pic>
        <p:nvPicPr>
          <p:cNvPr id="35" name="hand-helping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00" y="2135600"/>
            <a:ext cx="268800" cy="268800"/>
          </a:xfrm>
          <a:prstGeom prst="rect">
            <a:avLst/>
          </a:prstGeom>
        </p:spPr>
      </p:pic>
      <p:pic>
        <p:nvPicPr>
          <p:cNvPr id="36" name="file-pen-line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933" y="2135600"/>
            <a:ext cx="268800" cy="268800"/>
          </a:xfrm>
          <a:prstGeom prst="rect">
            <a:avLst/>
          </a:prstGeom>
        </p:spPr>
      </p:pic>
      <p:pic>
        <p:nvPicPr>
          <p:cNvPr id="37" name="users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266" y="2135600"/>
            <a:ext cx="268800" cy="2688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 lancement, en cinq étapes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337500"/>
            <a:ext cx="1920000" cy="73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Un sponsor, du temps accordé</a:t>
            </a:r>
          </a:p>
        </p:txBody>
      </p:sp>
      <p:sp>
        <p:nvSpPr>
          <p:cNvPr id="12" name="Shape 12"/>
          <p:cNvSpPr/>
          <p:nvPr/>
        </p:nvSpPr>
        <p:spPr>
          <a:xfrm>
            <a:off x="292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292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L’appel aux volontaires</a:t>
            </a:r>
          </a:p>
        </p:txBody>
      </p:sp>
      <p:sp>
        <p:nvSpPr>
          <p:cNvPr id="14" name="Shape 14"/>
          <p:cNvSpPr/>
          <p:nvPr/>
        </p:nvSpPr>
        <p:spPr>
          <a:xfrm>
            <a:off x="514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14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La formation de deux heures</a:t>
            </a:r>
          </a:p>
        </p:txBody>
      </p:sp>
      <p:sp>
        <p:nvSpPr>
          <p:cNvPr id="16" name="Shape 16"/>
          <p:cNvSpPr/>
          <p:nvPr/>
        </p:nvSpPr>
        <p:spPr>
          <a:xfrm>
            <a:off x="736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6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La première réunion</a:t>
            </a:r>
          </a:p>
        </p:txBody>
      </p:sp>
      <p:sp>
        <p:nvSpPr>
          <p:cNvPr id="18" name="Shape 18"/>
          <p:cNvSpPr/>
          <p:nvPr/>
        </p:nvSpPr>
        <p:spPr>
          <a:xfrm>
            <a:off x="958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958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243039"/>
                </a:solidFill>
                <a:latin typeface="+mn-lt"/>
              </a:rPr>
              <a:t>Les premières démonstrations</a:t>
            </a:r>
          </a:p>
        </p:txBody>
      </p:sp>
      <p:sp>
        <p:nvSpPr>
          <p:cNvPr id="20" name="Shape 20"/>
          <p:cNvSpPr/>
          <p:nvPr/>
        </p:nvSpPr>
        <p:spPr>
          <a:xfrm>
            <a:off x="608560" y="4320000"/>
            <a:ext cx="10974880" cy="8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Un Champion pour [nombre] personnes, dans chaque équipe : c’est à vous de fixer le ratio.
Des volontaires, jamais désignés d’office.</a:t>
            </a:r>
          </a:p>
        </p:txBody>
      </p:sp>
      <p:cxnSp>
        <p:nvCxnSpPr>
          <p:cNvPr id="61" name="Connector 61"/>
          <p:cNvCxnSpPr>
</p:cNvCxnSpPr>
          <p:nvPr/>
        </p:nvCxnSpPr>
        <p:spPr>
          <a:xfrm>
            <a:off x="266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488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710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4" name="Connector 64"/>
          <p:cNvCxnSpPr>
</p:cNvCxnSpPr>
          <p:nvPr/>
        </p:nvCxnSpPr>
        <p:spPr>
          <a:xfrm>
            <a:off x="932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Qui recruter, et ce que vous leur donnez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5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850000"/>
            <a:ext cx="3253333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Le profil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60000"/>
            <a:ext cx="3373333" cy="315464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34280" y="2560000"/>
            <a:ext cx="3104773" cy="2954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Des volontaires, de tous les métiers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Curieux de l’IA, pas forcément experts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Écoutés par leurs collègues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Un par équipe, au moins</a:t>
            </a:r>
          </a:p>
        </p:txBody>
      </p:sp>
      <p:sp>
        <p:nvSpPr>
          <p:cNvPr id="14" name="Shape 14"/>
          <p:cNvSpPr/>
          <p:nvPr/>
        </p:nvSpPr>
        <p:spPr>
          <a:xfrm>
            <a:off x="4413333" y="1850000"/>
            <a:ext cx="3373333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473333" y="1850000"/>
            <a:ext cx="3253333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Ce que vous leur donnez</a:t>
            </a:r>
          </a:p>
        </p:txBody>
      </p:sp>
      <p:sp>
        <p:nvSpPr>
          <p:cNvPr id="16" name="Shape 16"/>
          <p:cNvSpPr/>
          <p:nvPr/>
        </p:nvSpPr>
        <p:spPr>
          <a:xfrm>
            <a:off x="4413333" y="2460000"/>
            <a:ext cx="3373333" cy="315464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547613" y="2560000"/>
            <a:ext cx="3104773" cy="2954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[x heures par mois], accordées par le manager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La formation de deux heures, l’attestation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Les supports : webinaire, charte, modèles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Des niveaux et des badges</a:t>
            </a:r>
          </a:p>
        </p:txBody>
      </p:sp>
      <p:sp>
        <p:nvSpPr>
          <p:cNvPr id="18" name="Shape 18"/>
          <p:cNvSpPr/>
          <p:nvPr/>
        </p:nvSpPr>
        <p:spPr>
          <a:xfrm>
            <a:off x="8126666" y="1850000"/>
            <a:ext cx="3373333" cy="540000"/>
          </a:xfrm>
          <a:prstGeom prst="roundRect">
            <a:avLst/>
          </a:prstGeom>
          <a:solidFill>
            <a:srgbClr val="C9785B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186666" y="1850000"/>
            <a:ext cx="3253333" cy="5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600" b="1" dirty="0">
                <a:solidFill>
                  <a:srgbClr val="FFFFFF"/>
                </a:solidFill>
                <a:latin typeface="+mn-lt"/>
              </a:rPr>
              <a:t>Ce que vous ne demandez pas</a:t>
            </a:r>
          </a:p>
        </p:txBody>
      </p:sp>
      <p:sp>
        <p:nvSpPr>
          <p:cNvPr id="20" name="Shape 20"/>
          <p:cNvSpPr/>
          <p:nvPr/>
        </p:nvSpPr>
        <p:spPr>
          <a:xfrm>
            <a:off x="8126666" y="2460000"/>
            <a:ext cx="3373333" cy="315464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260946" y="2560000"/>
            <a:ext cx="3104773" cy="2954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Surveiller leurs collègues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Lire les textes des autres</a:t>
            </a:r>
          </a:p>
          <a:p>
            <a:pPr algn="l" marR="0" marL="262890" indent="-262890">
              <a:buSzPct val="100000"/>
              <a:buFont typeface="+mn-lt"/>
              <a:buChar char="•"/>
            </a:pPr>
            <a:r>
              <a:rPr lang="fr-FR" sz="1800" dirty="0">
                <a:solidFill>
                  <a:srgbClr val="243039"/>
                </a:solidFill>
                <a:latin typeface="+mn-lt"/>
              </a:rPr>
              <a:t>Sanctionner ou enquêter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Avant l’appel aux volontaires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850000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Un sponsor au comité de direction</a:t>
            </a:r>
          </a:p>
        </p:txBody>
      </p:sp>
      <p:sp>
        <p:nvSpPr>
          <p:cNvPr id="12" name="Shape 12"/>
          <p:cNvSpPr/>
          <p:nvPr/>
        </p:nvSpPr>
        <p:spPr>
          <a:xfrm>
            <a:off x="850000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13" name="Shape 13"/>
          <p:cNvSpPr/>
          <p:nvPr/>
        </p:nvSpPr>
        <p:spPr>
          <a:xfrm>
            <a:off x="2073332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14" name="Shape 14"/>
          <p:cNvSpPr/>
          <p:nvPr/>
        </p:nvSpPr>
        <p:spPr>
          <a:xfrm>
            <a:off x="2073332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2493332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16" name="Shape 16"/>
          <p:cNvSpPr/>
          <p:nvPr/>
        </p:nvSpPr>
        <p:spPr>
          <a:xfrm>
            <a:off x="2493332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366665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4516665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Le temps des Champions accordé par les managers</a:t>
            </a:r>
          </a:p>
        </p:txBody>
      </p:sp>
      <p:sp>
        <p:nvSpPr>
          <p:cNvPr id="19" name="Shape 19"/>
          <p:cNvSpPr/>
          <p:nvPr/>
        </p:nvSpPr>
        <p:spPr>
          <a:xfrm>
            <a:off x="4516665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Managers</a:t>
            </a:r>
          </a:p>
        </p:txBody>
      </p:sp>
      <p:sp>
        <p:nvSpPr>
          <p:cNvPr id="20" name="Shape 20"/>
          <p:cNvSpPr/>
          <p:nvPr/>
        </p:nvSpPr>
        <p:spPr>
          <a:xfrm>
            <a:off x="5739998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21" name="Shape 21"/>
          <p:cNvSpPr/>
          <p:nvPr/>
        </p:nvSpPr>
        <p:spPr>
          <a:xfrm>
            <a:off x="5739998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159998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23" name="Shape 23"/>
          <p:cNvSpPr/>
          <p:nvPr/>
        </p:nvSpPr>
        <p:spPr>
          <a:xfrm>
            <a:off x="6159998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033333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8183333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La charte approuvée, le contact incident publié</a:t>
            </a:r>
          </a:p>
        </p:txBody>
      </p:sp>
      <p:sp>
        <p:nvSpPr>
          <p:cNvPr id="26" name="Shape 26"/>
          <p:cNvSpPr/>
          <p:nvPr/>
        </p:nvSpPr>
        <p:spPr>
          <a:xfrm>
            <a:off x="8183333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27" name="Shape 27"/>
          <p:cNvSpPr/>
          <p:nvPr/>
        </p:nvSpPr>
        <p:spPr>
          <a:xfrm>
            <a:off x="9406666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28" name="Shape 28"/>
          <p:cNvSpPr/>
          <p:nvPr/>
        </p:nvSpPr>
        <p:spPr>
          <a:xfrm>
            <a:off x="9406666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9826666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30" name="Shape 30"/>
          <p:cNvSpPr/>
          <p:nvPr/>
        </p:nvSpPr>
        <p:spPr>
          <a:xfrm>
            <a:off x="9826666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700000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850000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Le canal des Champions ouvert</a:t>
            </a:r>
          </a:p>
        </p:txBody>
      </p:sp>
      <p:sp>
        <p:nvSpPr>
          <p:cNvPr id="33" name="Shape 33"/>
          <p:cNvSpPr/>
          <p:nvPr/>
        </p:nvSpPr>
        <p:spPr>
          <a:xfrm>
            <a:off x="850000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DSI</a:t>
            </a:r>
          </a:p>
        </p:txBody>
      </p:sp>
      <p:sp>
        <p:nvSpPr>
          <p:cNvPr id="34" name="Shape 34"/>
          <p:cNvSpPr/>
          <p:nvPr/>
        </p:nvSpPr>
        <p:spPr>
          <a:xfrm>
            <a:off x="2073332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35" name="Shape 35"/>
          <p:cNvSpPr/>
          <p:nvPr/>
        </p:nvSpPr>
        <p:spPr>
          <a:xfrm>
            <a:off x="2073332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493332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37" name="Shape 37"/>
          <p:cNvSpPr/>
          <p:nvPr/>
        </p:nvSpPr>
        <p:spPr>
          <a:xfrm>
            <a:off x="2493332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4366665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9" name="Shape 39"/>
          <p:cNvSpPr/>
          <p:nvPr/>
        </p:nvSpPr>
        <p:spPr>
          <a:xfrm>
            <a:off x="4516665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Le CSE informé, lorsque c’est requis</a:t>
            </a:r>
          </a:p>
        </p:txBody>
      </p:sp>
      <p:sp>
        <p:nvSpPr>
          <p:cNvPr id="40" name="Shape 40"/>
          <p:cNvSpPr/>
          <p:nvPr/>
        </p:nvSpPr>
        <p:spPr>
          <a:xfrm>
            <a:off x="4516665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DPO et RH</a:t>
            </a:r>
          </a:p>
        </p:txBody>
      </p:sp>
      <p:sp>
        <p:nvSpPr>
          <p:cNvPr id="41" name="Shape 41"/>
          <p:cNvSpPr/>
          <p:nvPr/>
        </p:nvSpPr>
        <p:spPr>
          <a:xfrm>
            <a:off x="5739998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42" name="Shape 42"/>
          <p:cNvSpPr/>
          <p:nvPr/>
        </p:nvSpPr>
        <p:spPr>
          <a:xfrm>
            <a:off x="5739998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3" name="Shape 43"/>
          <p:cNvSpPr/>
          <p:nvPr/>
        </p:nvSpPr>
        <p:spPr>
          <a:xfrm>
            <a:off x="6159998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44" name="Shape 44"/>
          <p:cNvSpPr/>
          <p:nvPr/>
        </p:nvSpPr>
        <p:spPr>
          <a:xfrm>
            <a:off x="6159998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5" name="Shape 45"/>
          <p:cNvSpPr/>
          <p:nvPr/>
        </p:nvSpPr>
        <p:spPr>
          <a:xfrm>
            <a:off x="8033333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8183333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La date de la première formation fixée</a:t>
            </a:r>
          </a:p>
        </p:txBody>
      </p:sp>
      <p:sp>
        <p:nvSpPr>
          <p:cNvPr id="47" name="Shape 47"/>
          <p:cNvSpPr/>
          <p:nvPr/>
        </p:nvSpPr>
        <p:spPr>
          <a:xfrm>
            <a:off x="8183333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48" name="Shape 48"/>
          <p:cNvSpPr/>
          <p:nvPr/>
        </p:nvSpPr>
        <p:spPr>
          <a:xfrm>
            <a:off x="9406666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49" name="Shape 49"/>
          <p:cNvSpPr/>
          <p:nvPr/>
        </p:nvSpPr>
        <p:spPr>
          <a:xfrm>
            <a:off x="9406666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9826666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51" name="Shape 51"/>
          <p:cNvSpPr/>
          <p:nvPr/>
        </p:nvSpPr>
        <p:spPr>
          <a:xfrm>
            <a:off x="9826666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000" b="0" i="0" dirty="0">
                <a:solidFill>
                  <a:srgbClr val="A85F49"/>
                </a:solidFill>
                <a:latin typeface="+mj-lt"/>
              </a:rPr>
              <a:t>Une communauté qui colmate, sans surveiller personne.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[Nom du DPO] · [adresse]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Nommer le sponsor et fixer le temps accordé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Envoyer l’appel aux volontaires avant le [date]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Programmer la formation de deux heures : [date]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Licence — gardez cette mention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Adapté du kit DoNotLeak publié par Contee (https://donotleak.contee.eu/dpo) sous licence Creative Commons Attribution – Partage dans les mêmes conditions 4.0 (CC BY-SA 4.0, https://creativecommons.org/licenses/by-sa/4.0/deed.fr).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vous pouvez faire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pouvez le copier, l’adapter et le diffuser, pour tout usage, en citant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vous l’adaptez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Partage dans les mêmes conditions : si vous publiez une version adaptée, publiez-la sous la même licence, pour que chacun puisse à son tour profiter des améliorations.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7</Slides>
  <Notes>6</Notes>
  <HiddenSlides>0</HiddenSlides>
  <MMClips>0</MMClips>
  <ScaleCrop>false</ScaleCrop>
  <HeadingPairs>
    <vt:vector size="2" baseType="variant">
      <vt:variant>
        <vt:lpstr>Slide Titles</vt:lpstr>
      </vt:variant>
      <vt:variant>
        <vt:i4>7</vt:i4>
      </vt:variant>
    </vt:vector>
  </HeadingPairs>
  <TitlesOfParts>
    <vt:vector size="7" baseType="lpstr">
      <vt:lpstr>Slide 1</vt:lpstr>
      <vt:lpstr>Pourquoi une communauté</vt:lpstr>
      <vt:lpstr>Le lancement, en cinq étapes</vt:lpstr>
      <vt:lpstr>Qui recruter, et ce que vous leur donnez</vt:lpstr>
      <vt:lpstr>Avant l’appel aux volontaires</vt:lpstr>
      <vt:lpstr>Une communauté qui colmate, sans surveiller personne.</vt:lpstr>
      <vt:lpstr>Licence — gardez cette mention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Lancer vos Champions du colmatage</dc:title>
  <dc:creator>pptx-rs</dc:creator>
  <cp:lastModifiedBy>pptx-rs</cp:lastModifiedBy>
  <cp:revision>1</cp:revision>
  <dcterms:created xsi:type="dcterms:W3CDTF">2026-10-15T08:29:03Z</dcterms:created>
  <dcterms:modified xsi:type="dcterms:W3CDTF">2026-10-15T08:29:03Z</dcterms:modified>
</cp:coreProperties>
</file>