
<file path=[Content_Types].xml><?xml version="1.0" encoding="utf-8"?>
<Types xmlns="http://schemas.openxmlformats.org/package/2006/content-types">
  <Default Extension="png" ContentType="image/pn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Relationship Id="rId8" Type="http://schemas.openxmlformats.org/officeDocument/2006/relationships/slide" Target="slides/slide7.xml"/>
<Relationship Id="rId9" Type="http://schemas.openxmlformats.org/officeDocument/2006/relationships/slide" Target="slides/slide8.xml"/>
<Relationship Id="rId10" Type="http://schemas.openxmlformats.org/officeDocument/2006/relationships/slide" Target="slides/slide9.xml"/>
<Relationship Id="rId11" Type="http://schemas.openxmlformats.org/officeDocument/2006/relationships/slide" Target="slides/slide10.xml"/>
<Relationship Id="rId12" Type="http://schemas.openxmlformats.org/officeDocument/2006/relationships/slide" Target="slides/slide11.xml"/>
<Relationship Id="rId13" Type="http://schemas.openxmlformats.org/officeDocument/2006/relationships/slide" Target="slides/slide12.xml"/>
<Relationship Id="rId14" Type="http://schemas.openxmlformats.org/officeDocument/2006/relationships/slide" Target="slides/slide13.xml"/>
<Relationship Id="rId15" Type="http://schemas.openxmlformats.org/officeDocument/2006/relationships/slide" Target="slides/slide14.xml"/>
<Relationship Id="rId16" Type="http://schemas.openxmlformats.org/officeDocument/2006/relationships/slide" Target="slides/slide15.xml"/>
<Relationship Id="rId17" Type="http://schemas.openxmlformats.org/officeDocument/2006/relationships/slide" Target="slides/slide16.xml"/>
<Relationship Id="rId18" Type="http://schemas.openxmlformats.org/officeDocument/2006/relationships/slide" Target="slides/slide17.xml"/>
<Relationship Id="rId19" Type="http://schemas.openxmlformats.org/officeDocument/2006/relationships/slide" Target="slides/slide18.xml"/>
<Relationship Id="rId20" Type="http://schemas.openxmlformats.org/officeDocument/2006/relationships/slide" Target="slides/slide19.xml"/>
<Relationship Id="rId21" Type="http://schemas.openxmlformats.org/officeDocument/2006/relationships/slide" Target="slides/slide20.xml"/>
<Relationship Id="rId22" Type="http://schemas.openxmlformats.org/officeDocument/2006/relationships/notesMaster" Target="notesMasters/notesMaster1.xml"/>
<Relationship Id="rId23" Type="http://schemas.openxmlformats.org/officeDocument/2006/relationships/presProps" Target="presProps.xml"/>
<Relationship Id="rId24" Type="http://schemas.openxmlformats.org/officeDocument/2006/relationships/viewProps" Target="viewProps.xml"/>
<Relationship Id="rId25" Type="http://schemas.openxmlformats.org/officeDocument/2006/relationships/theme" Target="theme/theme1.xml"/>
<Relationship Id="rId26" Type="http://schemas.openxmlformats.org/officeDocument/2006/relationships/tableStyles" Target="tableStyles.xml"/>
</Relationships>
</file>

<file path=ppt/notesMasters/_rels/notes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</p:notesStyle>
</p:notesMaster>
</file>

<file path=ppt/notesSlides/_rels/notesSlide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.xml"/>
<Relationship Id="rId2" Type="http://schemas.openxmlformats.org/officeDocument/2006/relationships/notesMaster" Target="../notesMasters/notesMaster1.xml"/>
</Relationships>
</file>

<file path=ppt/notesSlides/_rels/notesSlide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.xml"/>
<Relationship Id="rId2" Type="http://schemas.openxmlformats.org/officeDocument/2006/relationships/notesMaster" Target="../notesMasters/notesMaster1.xml"/>
</Relationships>
</file>

<file path=ppt/notesSlides/_rels/notesSlide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3.xml"/>
<Relationship Id="rId2" Type="http://schemas.openxmlformats.org/officeDocument/2006/relationships/notesMaster" Target="../notesMasters/notesMaster1.xml"/>
</Relationships>
</file>

<file path=ppt/notesSlides/_rels/notesSlide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4.xml"/>
<Relationship Id="rId2" Type="http://schemas.openxmlformats.org/officeDocument/2006/relationships/notesMaster" Target="../notesMasters/notesMaster1.xml"/>
</Relationships>
</file>

<file path=ppt/notesSlides/_rels/notesSlide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5.xml"/>
<Relationship Id="rId2" Type="http://schemas.openxmlformats.org/officeDocument/2006/relationships/notesMaster" Target="../notesMasters/notesMaster1.xml"/>
</Relationships>
</file>

<file path=ppt/notesSlides/_rels/notesSlide6.xml.rels><?xml version="1.0" encoding="UTF-8" standalone="yes"?>
<Relationships xmlns="http://schemas.openxmlformats.org/package/2006/relationships">
<Relationship Id="rId1" Type="http://schemas.openxmlformats.org/officeDocument/2006/relationships/slide" Target="../slides/slide6.xml"/>
<Relationship Id="rId2" Type="http://schemas.openxmlformats.org/officeDocument/2006/relationships/notesMaster" Target="../notesMasters/notesMaster1.xml"/>
</Relationships>
</file>

<file path=ppt/notesSlides/_rels/notesSlide7.xml.rels><?xml version="1.0" encoding="UTF-8" standalone="yes"?>
<Relationships xmlns="http://schemas.openxmlformats.org/package/2006/relationships">
<Relationship Id="rId1" Type="http://schemas.openxmlformats.org/officeDocument/2006/relationships/slide" Target="../slides/slide7.xml"/>
<Relationship Id="rId2" Type="http://schemas.openxmlformats.org/officeDocument/2006/relationships/notesMaster" Target="../notesMasters/notesMaster1.xml"/>
</Relationships>
</file>

<file path=ppt/notesSlides/_rels/notesSlide8.xml.rels><?xml version="1.0" encoding="UTF-8" standalone="yes"?>
<Relationships xmlns="http://schemas.openxmlformats.org/package/2006/relationships">
<Relationship Id="rId1" Type="http://schemas.openxmlformats.org/officeDocument/2006/relationships/slide" Target="../slides/slide9.xml"/>
<Relationship Id="rId2" Type="http://schemas.openxmlformats.org/officeDocument/2006/relationships/notesMaster" Target="../notesMasters/notesMaster1.xml"/>
</Relationships>
</file>

<file path=ppt/notesSlides/_rels/notesSlide9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0.xml"/>
<Relationship Id="rId2" Type="http://schemas.openxmlformats.org/officeDocument/2006/relationships/notesMaster" Target="../notesMasters/notesMaster1.xml"/>
</Relationships>
</file>

<file path=ppt/notesSlides/_rels/notesSlide10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1.xml"/>
<Relationship Id="rId2" Type="http://schemas.openxmlformats.org/officeDocument/2006/relationships/notesMaster" Target="../notesMasters/notesMaster1.xml"/>
</Relationships>
</file>

<file path=ppt/notesSlides/_rels/notesSlide1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2.xml"/>
<Relationship Id="rId2" Type="http://schemas.openxmlformats.org/officeDocument/2006/relationships/notesMaster" Target="../notesMasters/notesMaster1.xml"/>
</Relationships>
</file>

<file path=ppt/notesSlides/_rels/notesSlide1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3.xml"/>
<Relationship Id="rId2" Type="http://schemas.openxmlformats.org/officeDocument/2006/relationships/notesMaster" Target="../notesMasters/notesMaster1.xml"/>
</Relationships>
</file>

<file path=ppt/notesSlides/_rels/notesSlide1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4.xml"/>
<Relationship Id="rId2" Type="http://schemas.openxmlformats.org/officeDocument/2006/relationships/notesMaster" Target="../notesMasters/notesMaster1.xml"/>
</Relationships>
</file>

<file path=ppt/notesSlides/_rels/notesSlide1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5.xml"/>
<Relationship Id="rId2" Type="http://schemas.openxmlformats.org/officeDocument/2006/relationships/notesMaster" Target="../notesMasters/notesMaster1.xml"/>
</Relationships>
</file>

<file path=ppt/notesSlides/_rels/notesSlide1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6.xml"/>
<Relationship Id="rId2" Type="http://schemas.openxmlformats.org/officeDocument/2006/relationships/notesMaster" Target="../notesMasters/notesMaster1.xml"/>
</Relationships>
</file>

<file path=ppt/notesSlides/_rels/notesSlide16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7.xml"/>
<Relationship Id="rId2" Type="http://schemas.openxmlformats.org/officeDocument/2006/relationships/notesMaster" Target="../notesMasters/notesMaster1.xml"/>
</Relationships>
</file>

<file path=ppt/notesSlides/_rels/notesSlide17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8.xml"/>
<Relationship Id="rId2" Type="http://schemas.openxmlformats.org/officeDocument/2006/relationships/notesMaster" Target="../notesMasters/notesMaster1.xml"/>
</Relationships>
</file>

<file path=ppt/notesSlides/_rels/notesSlide18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0.xml"/>
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Welcome. Say: “You volunteered to pass on a reflex, not to watch your colleagues. In two hours: the reflex, the objections, a role play, and how to keep the community alive.”</a:t>
            </a:r>
          </a:p>
          <a:p>
            <a:r>
              <a:rPr lang="en-US" dirty="0"/>
              <a:t>Seals against Leaks: S.E.A.L. = Seal and Engage Against Leaks; in French, the “Champions du colmatage”.</a:t>
            </a:r>
          </a:p>
          <a:p>
            <a:r>
              <a:rPr lang="en-US" dirty="0"/>
              <a:t>Picture: the panorama “caution becomes collective” from the DoNotLeak picture set, until the scene requested from Contee-Design arrives (S-4: the Seals’ monthly meeting). The picture’s limit: a vision of governance and adoption, not a legal transfer of responsibility.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1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run of show is an example: it fits two hours with eight to twelve participants.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2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English word seal names both the animal and the wax seal; to seal is to close a gap. In French, the role is called “Champions du colmatage”.</a:t>
            </a:r>
          </a:p>
          <a:p>
            <a:r>
              <a:rPr lang="en-US" dirty="0"/>
              <a:t>The Seals’ emblem (a seal putting a patch on a crack) is requested from Contee-Design (S-1); the mascot is to be settled with Contee’s visual world. This form carries no picture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3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Seal is neither an inspector nor a lawyer: they help at the moment of the gesture and point the way. An incident belongs to the charter’s contact and to the organisation, which assesses and notifies.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4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fictional scenario. The panels borrow three scenes from the DoNotLeak picture set; a dedicated strip, with one recurring character, is requested from Contee-Design (BD-2).</a:t>
            </a:r>
          </a:p>
          <a:p>
            <a:r>
              <a:rPr lang="en-US" dirty="0"/>
              <a:t>The pictures’ limits: an illustration of the path, not a screenshot of the interface; detection flags candidates, context is still needed; the choice to keep a value belongs to the user, and the risk depends on the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5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 room sort out loud, then move to the answer. Two traps: the API key — a leaked access secret is revoked and replaced; the quote under a confidentiality agreement — replacing the names is not enough, remove what the agreement protects. Health data never goes into an AI tool without written approval (charter, section 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6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Whatever is about a person, opens an access or commits [Organisation] is protected first. A general question is pasted as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7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Containing comes next: delete the conversation where the service allows it, have the keys revoked. The organisation assesses; a personal data breach is notified to the supervisory authority — in France, the CNIL — within 72 hours where feasible, unless it is unlikely to result in a risk (GDPR, art. 33).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9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scanned text is processed in memory, then forgotten: neither stored nor logged (DoNotLeak’s Security page). The charter sets what each tool may receive: even an approved tool only gets what is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A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fictional scenario. Print one card per role if you wish.</a:t>
            </a:r>
          </a:p>
          <a:p>
            <a:r>
              <a:rPr lang="en-US" dirty="0"/>
              <a:t>The scene requested from Contee-Design (S-5: a colleague comes to see a Seal after a mistake; she listens without blame) will accompany this slide; the form carries no picture today. Limit: a Seal does not sanction and does not read other people’s exchanges.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B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group debrief: what made the colleague talk? Which sentence shut him down?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C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text sent to an AI cannot be recalled — DoNotLeak cannot do it either: what matters is speed. A Seal does not investigate: the organisation assesses and notifies when the law requires it (GDPR, art. 33).</a:t>
            </a:r>
          </a:p>
          <a:p>
            <a:r>
              <a:rPr lang="en-US" dirty="0"/>
              <a:t>The comic strip requested from Contee-Design (BD-3: “Report fast”) will accompany this slide. Limit: DoNotLeak does not recall data already sent and revokes nothing for you; no one is sanctioned for reporting.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D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example rhythm. The Seals’ newsletter and the badges wait for their forms in Show (newsletter, badge catalogue); the monthly meeting is enough to start.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E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level names are a proposal to adapt: a patch and a rivet seal a leak; the Great Seal plays on the double meaning of seal (the animal, the wax seal). The three badges are requested from Contee-Design (S-3): a patch; a patch and a rivet; the seal in a medallion.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F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Points for gestures that help, never for faults found in others. You may also show no points at all: the levels are enough.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0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core prepares the meetings and the materials; active Seals run their team; occasional relays pass on a question or a lesson when one comes up. Anyone can move from one circle to another.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1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page per person: duplicate the slide, fill it in, print it or export it as PDF. It keeps a record of an AI literacy measure (AI Act, article 4); no certificate is required. Show still lacks an “attestation” form; the attestation seal is requested from Contee-Design (A-1).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2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notice stays on the last page of any adapted version: it is the condition of the CC BY-SA 4.0 licence. An example to adapt, not legal advice.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4}" type="slidenum">
              <a:rPr lang="en-US"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Relationship Id="rIdLogoC" Type="http://schemas.openxmlformats.org/officeDocument/2006/relationships/image" Target="../media/contee-logo.png"/></Relationships>
</file>

<file path=ppt/slideLayouts/_rels/slideLayout2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3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4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5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6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7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032000" y="1828800"/>
            <a:ext cx="81280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subTitle"/>
          </p:nvPr>
        </p:nvSpPr>
        <p:spPr>
          <a:xfrm>
            <a:off x="2032000" y="3657600"/>
            <a:ext cx="8128000" cy="9144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0" name="Contee Cover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4496000" y="600000"/>
            <a:ext cx="3200000" cy="2133600"/>
          </a:xfrm>
          <a:prstGeom prst="rect">
            <a:avLst/>
          </a:prstGeom>
        </p:spPr>
      </p:pic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 Lef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Content Right"/>
          <p:cNvSpPr>
            <a:spLocks noGrp="1"/>
          </p:cNvSpPr>
          <p:nvPr>
            <p:ph type="body" idx="2"/>
          </p:nvPr>
        </p:nvSpPr>
        <p:spPr>
          <a:xfrm>
            <a:off x="62152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609600" y="3657600"/>
            <a:ext cx="10972800" cy="13716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200000"/>
            <a:ext cx="10972800" cy="50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slideLayout" Target="../slideLayouts/slideLayout2.xml"/>
<Relationship Id="rId3" Type="http://schemas.openxmlformats.org/officeDocument/2006/relationships/slideLayout" Target="../slideLayouts/slideLayout3.xml"/>
<Relationship Id="rId4" Type="http://schemas.openxmlformats.org/officeDocument/2006/relationships/slideLayout" Target="../slideLayouts/slideLayout4.xml"/>
<Relationship Id="rId5" Type="http://schemas.openxmlformats.org/officeDocument/2006/relationships/slideLayout" Target="../slideLayouts/slideLayout5.xml"/>
<Relationship Id="rId6" Type="http://schemas.openxmlformats.org/officeDocument/2006/relationships/slideLayout" Target="../slideLayouts/slideLayout6.xml"/>
<Relationship Id="rId7" Type="http://schemas.openxmlformats.org/officeDocument/2006/relationships/slideLayout" Target="../slideLayouts/slideLayout7.xml"/>
<Relationship Id="rId8" Type="http://schemas.openxmlformats.org/officeDocument/2006/relationships/theme" Target="../theme/theme1.xml"/>
<Relationship Id="rIdLogoC" Type="http://schemas.openxmlformats.org/officeDocument/2006/relationships/image" Target="../media/contee-logo.png"/><Relationship Id="rIdIconC" Type="http://schemas.openxmlformats.org/officeDocument/2006/relationships/image" Target="../media/contee-icon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e Footer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Contee Footer Line"/>
          <p:cNvSpPr/>
          <p:nvPr/>
        </p:nvSpPr>
        <p:spPr>
          <a:xfrm>
            <a:off x="0" y="6460000"/>
            <a:ext cx="12192000" cy="12700"/>
          </a:xfrm>
          <a:prstGeom prst="rect">
            <a:avLst/>
          </a:prstGeom>
          <a:solidFill>
            <a:srgbClr val="DCE5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Contee Accent"/>
          <p:cNvSpPr/>
          <p:nvPr/>
        </p:nvSpPr>
        <p:spPr>
          <a:xfrm>
            <a:off x="609600" y="6440950"/>
            <a:ext cx="914400" cy="38100"/>
          </a:xfrm>
          <a:prstGeom prst="rect">
            <a:avLst/>
          </a:prstGeom>
          <a:solidFill>
            <a:srgbClr val="C9785B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3" name="Contee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10682400" y="152400"/>
            <a:ext cx="900000" cy="600000"/>
          </a:xfrm>
          <a:prstGeom prst="rect">
            <a:avLst/>
          </a:prstGeom>
        </p:spPr>
      </p:pic>
      <p:pic>
        <p:nvPicPr>
          <p:cNvPr id="24" name="Contee Icon"/>
          <p:cNvPicPr>
            <a:picLocks noChangeAspect="1"/>
          </p:cNvPicPr>
          <p:nvPr/>
        </p:nvPicPr>
        <p:blipFill>
          <a:blip r:embed="rIdIconC"/>
          <a:stretch>
            <a:fillRect/>
          </a:stretch>
        </p:blipFill>
        <p:spPr>
          <a:xfrm>
            <a:off x="10540000" y="6505000"/>
            <a:ext cx="300000" cy="300000"/>
          </a:xfrm>
          <a:prstGeom prst="rect">
            <a:avLst/>
          </a:prstGeom>
        </p:spPr>
      </p:pic>
      <p:sp>
        <p:nvSpPr>
          <p:cNvPr id="25" name="Title Placeholder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72800" cy="9144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6" name="Body Placeholder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7000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/>
        </p:txBody>
      </p:sp>
      <p:sp>
        <p:nvSpPr>
          <p:cNvPr id="2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.xml"/>
<Relationship Id="rId3" Type="http://schemas.openxmlformats.org/officeDocument/2006/relationships/image" Target="../media/image1.jp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5.xml"/>
<Relationship Id="rId3" Type="http://schemas.openxmlformats.org/officeDocument/2006/relationships/image" Target="../media/image2.jpg"/>
<Relationship Id="rId4" Type="http://schemas.openxmlformats.org/officeDocument/2006/relationships/image" Target="../media/image3.jpg"/>
<Relationship Id="rId5" Type="http://schemas.openxmlformats.org/officeDocument/2006/relationships/image" Target="../media/image4.jpg"/>
<Relationship Id="rId6" Type="http://schemas.openxmlformats.org/officeDocument/2006/relationships/image" Target="../media/image2.jpg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8.xml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9.xml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0.xml"/>
</Relationships>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1.xml"/>
</Relationships>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2.xml"/>
</Relationships>
</file>

<file path=ppt/slides/_rels/slide1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3.xml"/>
</Relationships>
</file>

<file path=ppt/slides/_rels/slide1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4.xml"/>
</Relationships>
</file>

<file path=ppt/slides/_rels/slide1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5.xml"/>
</Relationships>
</file>

<file path=ppt/slides/_rels/slide1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6.xml"/>
</Relationships>
</file>

<file path=ppt/slides/_rels/slide1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7.xml"/>
</Relationships>
</file>

<file path=ppt/slides/_rels/slide1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2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8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3" name="58-panorama-la-prudence-devient-collective-cover.jpg" descr="contee:hero"/>
          <p:cNvPicPr>
            <a:picLocks noChangeAspect="1"/>
          </p:cNvPicPr>
          <p:nvPr/>
        </p:nvPicPr>
        <p:blipFill>
          <a:blip r:embed="rId3"/>
          <a:srcRect l="0" t="2849" r="0" b="2849"/>
          <a:stretch>
            <a:fillRect/>
          </a:stretch>
        </p:blipFill>
        <p:spPr>
          <a:xfrm>
            <a:off x="0" y="0"/>
            <a:ext cx="12192000" cy="64600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0" y="4250000"/>
            <a:ext cx="12192000" cy="1820000"/>
          </a:xfrm>
          <a:prstGeom prst="rect">
            <a:avLst/>
          </a:prstGeom>
          <a:solidFill>
            <a:srgbClr val="14181E">
              <a:alpha val="58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60000" y="4550000"/>
            <a:ext cx="10600000" cy="8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3600" dirty="0">
                <a:solidFill>
                  <a:srgbClr val="FFFFFF"/>
                </a:solidFill>
                <a:latin typeface="+mj-lt"/>
              </a:rPr>
              <a:t>The Seals</a:t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5450000"/>
            <a:ext cx="106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FFFFFF"/>
                </a:solidFill>
                <a:latin typeface="+mn-lt"/>
              </a:rPr>
              <a:t>Seal and Engage Against Leaks — the two-hour training · [Organisation] · [date]</a:t>
            </a:r>
          </a:p>
        </p:txBody>
      </p:sp>
      <p:sp>
        <p:nvSpPr>
          <p:cNvPr id="60" name="Hero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Two hours, six parts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1650000" cy="583333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612586"/>
            <a:ext cx="1650000" cy="2743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FFFFFF"/>
                </a:solidFill>
                <a:latin typeface="+mn-lt"/>
              </a:rPr>
              <a:t>Step 1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1835466"/>
            <a:ext cx="165000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10 min</a:t>
            </a:r>
          </a:p>
        </p:txBody>
      </p:sp>
      <p:sp>
        <p:nvSpPr>
          <p:cNvPr id="13" name="Shape 13"/>
          <p:cNvSpPr/>
          <p:nvPr/>
        </p:nvSpPr>
        <p:spPr>
          <a:xfrm>
            <a:off x="2570000" y="1600000"/>
            <a:ext cx="8930000" cy="583333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2764280" y="1600000"/>
            <a:ext cx="3306240" cy="58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3039"/>
                </a:solidFill>
                <a:latin typeface="+mn-lt"/>
              </a:rPr>
              <a:t>Welcome</a:t>
            </a:r>
          </a:p>
        </p:txBody>
      </p:sp>
      <p:sp>
        <p:nvSpPr>
          <p:cNvPr id="15" name="Shape 15"/>
          <p:cNvSpPr/>
          <p:nvPr/>
        </p:nvSpPr>
        <p:spPr>
          <a:xfrm>
            <a:off x="6179080" y="1660000"/>
            <a:ext cx="5126640" cy="46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R="0" marL="175260" indent="-175260">
              <a:buSzPct val="100000"/>
              <a:buFont typeface="+mn-lt"/>
              <a:buChar char="•"/>
            </a:pPr>
            <a:r>
              <a:rPr lang="en-US" sz="1200" dirty="0">
                <a:solidFill>
                  <a:srgbClr val="243039"/>
                </a:solidFill>
                <a:latin typeface="+mn-lt"/>
              </a:rPr>
              <a:t>The role, and what it is not</a:t>
            </a:r>
          </a:p>
          <a:p>
            <a:pPr algn="l" marR="0" marL="175260" indent="-175260">
              <a:buSzPct val="100000"/>
              <a:buFont typeface="+mn-lt"/>
              <a:buChar char="•"/>
            </a:pPr>
            <a:r>
              <a:rPr lang="en-US" sz="1200" dirty="0">
                <a:solidFill>
                  <a:srgbClr val="243039"/>
                </a:solidFill>
                <a:latin typeface="+mn-lt"/>
              </a:rPr>
              <a:t>One question per person</a:t>
            </a:r>
          </a:p>
        </p:txBody>
      </p:sp>
      <p:sp>
        <p:nvSpPr>
          <p:cNvPr id="16" name="Shape 16"/>
          <p:cNvSpPr/>
          <p:nvPr/>
        </p:nvSpPr>
        <p:spPr>
          <a:xfrm>
            <a:off x="700000" y="2293333"/>
            <a:ext cx="1650000" cy="583333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700000" y="2305920"/>
            <a:ext cx="1650000" cy="2743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FFFFFF"/>
                </a:solidFill>
                <a:latin typeface="+mn-lt"/>
              </a:rPr>
              <a:t>Step 2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2528800"/>
            <a:ext cx="165000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20 min</a:t>
            </a:r>
          </a:p>
        </p:txBody>
      </p:sp>
      <p:sp>
        <p:nvSpPr>
          <p:cNvPr id="19" name="Shape 19"/>
          <p:cNvSpPr/>
          <p:nvPr/>
        </p:nvSpPr>
        <p:spPr>
          <a:xfrm>
            <a:off x="2570000" y="2293333"/>
            <a:ext cx="8930000" cy="583333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" name="Shape 20"/>
          <p:cNvSpPr/>
          <p:nvPr/>
        </p:nvSpPr>
        <p:spPr>
          <a:xfrm>
            <a:off x="2764280" y="2293333"/>
            <a:ext cx="3306240" cy="58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3039"/>
                </a:solidFill>
                <a:latin typeface="+mn-lt"/>
              </a:rPr>
              <a:t>The reflex</a:t>
            </a:r>
          </a:p>
        </p:txBody>
      </p:sp>
      <p:sp>
        <p:nvSpPr>
          <p:cNvPr id="21" name="Shape 21"/>
          <p:cNvSpPr/>
          <p:nvPr/>
        </p:nvSpPr>
        <p:spPr>
          <a:xfrm>
            <a:off x="6179080" y="2353333"/>
            <a:ext cx="5126640" cy="46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R="0" marL="175260" indent="-175260">
              <a:buSzPct val="100000"/>
              <a:buFont typeface="+mn-lt"/>
              <a:buChar char="•"/>
            </a:pPr>
            <a:r>
              <a:rPr lang="en-US" sz="1200" dirty="0">
                <a:solidFill>
                  <a:srgbClr val="243039"/>
                </a:solidFill>
                <a:latin typeface="+mn-lt"/>
              </a:rPr>
              <a:t>The demo on a fictional text</a:t>
            </a:r>
          </a:p>
          <a:p>
            <a:pPr algn="l" marR="0" marL="175260" indent="-175260">
              <a:buSzPct val="100000"/>
              <a:buFont typeface="+mn-lt"/>
              <a:buChar char="•"/>
            </a:pPr>
            <a:r>
              <a:rPr lang="en-US" sz="1200" dirty="0">
                <a:solidFill>
                  <a:srgbClr val="243039"/>
                </a:solidFill>
                <a:latin typeface="+mn-lt"/>
              </a:rPr>
              <a:t>The sorting exercise</a:t>
            </a:r>
          </a:p>
        </p:txBody>
      </p:sp>
      <p:sp>
        <p:nvSpPr>
          <p:cNvPr id="22" name="Shape 22"/>
          <p:cNvSpPr/>
          <p:nvPr/>
        </p:nvSpPr>
        <p:spPr>
          <a:xfrm>
            <a:off x="700000" y="2986666"/>
            <a:ext cx="1650000" cy="583333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3" name="Shape 23"/>
          <p:cNvSpPr/>
          <p:nvPr/>
        </p:nvSpPr>
        <p:spPr>
          <a:xfrm>
            <a:off x="700000" y="2999253"/>
            <a:ext cx="1650000" cy="2743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FFFFFF"/>
                </a:solidFill>
                <a:latin typeface="+mn-lt"/>
              </a:rPr>
              <a:t>Step 3</a:t>
            </a:r>
          </a:p>
        </p:txBody>
      </p:sp>
      <p:sp>
        <p:nvSpPr>
          <p:cNvPr id="24" name="Shape 24"/>
          <p:cNvSpPr/>
          <p:nvPr/>
        </p:nvSpPr>
        <p:spPr>
          <a:xfrm>
            <a:off x="700000" y="3222133"/>
            <a:ext cx="165000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20 min</a:t>
            </a:r>
          </a:p>
        </p:txBody>
      </p:sp>
      <p:sp>
        <p:nvSpPr>
          <p:cNvPr id="25" name="Shape 25"/>
          <p:cNvSpPr/>
          <p:nvPr/>
        </p:nvSpPr>
        <p:spPr>
          <a:xfrm>
            <a:off x="2570000" y="2986666"/>
            <a:ext cx="8930000" cy="583333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6" name="Shape 26"/>
          <p:cNvSpPr/>
          <p:nvPr/>
        </p:nvSpPr>
        <p:spPr>
          <a:xfrm>
            <a:off x="2764280" y="2986666"/>
            <a:ext cx="3306240" cy="58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3039"/>
                </a:solidFill>
                <a:latin typeface="+mn-lt"/>
              </a:rPr>
              <a:t>The objections</a:t>
            </a:r>
          </a:p>
        </p:txBody>
      </p:sp>
      <p:sp>
        <p:nvSpPr>
          <p:cNvPr id="27" name="Shape 27"/>
          <p:cNvSpPr/>
          <p:nvPr/>
        </p:nvSpPr>
        <p:spPr>
          <a:xfrm>
            <a:off x="6179080" y="3046666"/>
            <a:ext cx="5126640" cy="46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R="0" marL="175260" indent="-175260">
              <a:buSzPct val="100000"/>
              <a:buFont typeface="+mn-lt"/>
              <a:buChar char="•"/>
            </a:pPr>
            <a:r>
              <a:rPr lang="en-US" sz="1200" dirty="0">
                <a:solidFill>
                  <a:srgbClr val="243039"/>
                </a:solidFill>
                <a:latin typeface="+mn-lt"/>
              </a:rPr>
              <a:t>Four objections, four answers</a:t>
            </a:r>
          </a:p>
          <a:p>
            <a:pPr algn="l" marR="0" marL="175260" indent="-175260">
              <a:buSzPct val="100000"/>
              <a:buFont typeface="+mn-lt"/>
              <a:buChar char="•"/>
            </a:pPr>
            <a:r>
              <a:rPr lang="en-US" sz="1200" dirty="0">
                <a:solidFill>
                  <a:srgbClr val="243039"/>
                </a:solidFill>
                <a:latin typeface="+mn-lt"/>
              </a:rPr>
              <a:t>The quiz: the first move</a:t>
            </a:r>
          </a:p>
        </p:txBody>
      </p:sp>
      <p:sp>
        <p:nvSpPr>
          <p:cNvPr id="28" name="Shape 28"/>
          <p:cNvSpPr/>
          <p:nvPr/>
        </p:nvSpPr>
        <p:spPr>
          <a:xfrm>
            <a:off x="700000" y="3680000"/>
            <a:ext cx="1650000" cy="583333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9" name="Shape 29"/>
          <p:cNvSpPr/>
          <p:nvPr/>
        </p:nvSpPr>
        <p:spPr>
          <a:xfrm>
            <a:off x="700000" y="3692586"/>
            <a:ext cx="1650000" cy="2743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FFFFFF"/>
                </a:solidFill>
                <a:latin typeface="+mn-lt"/>
              </a:rPr>
              <a:t>Step 4</a:t>
            </a:r>
          </a:p>
        </p:txBody>
      </p:sp>
      <p:sp>
        <p:nvSpPr>
          <p:cNvPr id="30" name="Shape 30"/>
          <p:cNvSpPr/>
          <p:nvPr/>
        </p:nvSpPr>
        <p:spPr>
          <a:xfrm>
            <a:off x="700000" y="3915466"/>
            <a:ext cx="165000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30 min</a:t>
            </a:r>
          </a:p>
        </p:txBody>
      </p:sp>
      <p:sp>
        <p:nvSpPr>
          <p:cNvPr id="31" name="Shape 31"/>
          <p:cNvSpPr/>
          <p:nvPr/>
        </p:nvSpPr>
        <p:spPr>
          <a:xfrm>
            <a:off x="2570000" y="3680000"/>
            <a:ext cx="8930000" cy="583333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2" name="Shape 32"/>
          <p:cNvSpPr/>
          <p:nvPr/>
        </p:nvSpPr>
        <p:spPr>
          <a:xfrm>
            <a:off x="2764280" y="3680000"/>
            <a:ext cx="3306240" cy="58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3039"/>
                </a:solidFill>
                <a:latin typeface="+mn-lt"/>
              </a:rPr>
              <a:t>The role play</a:t>
            </a:r>
          </a:p>
        </p:txBody>
      </p:sp>
      <p:sp>
        <p:nvSpPr>
          <p:cNvPr id="33" name="Shape 33"/>
          <p:cNvSpPr/>
          <p:nvPr/>
        </p:nvSpPr>
        <p:spPr>
          <a:xfrm>
            <a:off x="6179080" y="3740000"/>
            <a:ext cx="5126640" cy="46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R="0" marL="175260" indent="-175260">
              <a:buSzPct val="100000"/>
              <a:buFont typeface="+mn-lt"/>
              <a:buChar char="•"/>
            </a:pPr>
            <a:r>
              <a:rPr lang="en-US" sz="1200" dirty="0">
                <a:solidFill>
                  <a:srgbClr val="243039"/>
                </a:solidFill>
                <a:latin typeface="+mn-lt"/>
              </a:rPr>
              <a:t>“Monday, 9 a.m.”, in threes</a:t>
            </a:r>
          </a:p>
          <a:p>
            <a:pPr algn="l" marR="0" marL="175260" indent="-175260">
              <a:buSzPct val="100000"/>
              <a:buFont typeface="+mn-lt"/>
              <a:buChar char="•"/>
            </a:pPr>
            <a:r>
              <a:rPr lang="en-US" sz="1200" dirty="0">
                <a:solidFill>
                  <a:srgbClr val="243039"/>
                </a:solidFill>
                <a:latin typeface="+mn-lt"/>
              </a:rPr>
              <a:t>Play, swap roles, debrief</a:t>
            </a:r>
          </a:p>
        </p:txBody>
      </p:sp>
      <p:sp>
        <p:nvSpPr>
          <p:cNvPr id="34" name="Shape 34"/>
          <p:cNvSpPr/>
          <p:nvPr/>
        </p:nvSpPr>
        <p:spPr>
          <a:xfrm>
            <a:off x="700000" y="4373333"/>
            <a:ext cx="1650000" cy="583333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5" name="Shape 35"/>
          <p:cNvSpPr/>
          <p:nvPr/>
        </p:nvSpPr>
        <p:spPr>
          <a:xfrm>
            <a:off x="700000" y="4385920"/>
            <a:ext cx="1650000" cy="2743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FFFFFF"/>
                </a:solidFill>
                <a:latin typeface="+mn-lt"/>
              </a:rPr>
              <a:t>Step 5</a:t>
            </a:r>
          </a:p>
        </p:txBody>
      </p:sp>
      <p:sp>
        <p:nvSpPr>
          <p:cNvPr id="36" name="Shape 36"/>
          <p:cNvSpPr/>
          <p:nvPr/>
        </p:nvSpPr>
        <p:spPr>
          <a:xfrm>
            <a:off x="700000" y="4608800"/>
            <a:ext cx="165000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25 min</a:t>
            </a:r>
          </a:p>
        </p:txBody>
      </p:sp>
      <p:sp>
        <p:nvSpPr>
          <p:cNvPr id="37" name="Shape 37"/>
          <p:cNvSpPr/>
          <p:nvPr/>
        </p:nvSpPr>
        <p:spPr>
          <a:xfrm>
            <a:off x="2570000" y="4373333"/>
            <a:ext cx="8930000" cy="583333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8" name="Shape 38"/>
          <p:cNvSpPr/>
          <p:nvPr/>
        </p:nvSpPr>
        <p:spPr>
          <a:xfrm>
            <a:off x="2764280" y="4373333"/>
            <a:ext cx="3306240" cy="58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3039"/>
                </a:solidFill>
                <a:latin typeface="+mn-lt"/>
              </a:rPr>
              <a:t>Running the community</a:t>
            </a:r>
          </a:p>
        </p:txBody>
      </p:sp>
      <p:sp>
        <p:nvSpPr>
          <p:cNvPr id="39" name="Shape 39"/>
          <p:cNvSpPr/>
          <p:nvPr/>
        </p:nvSpPr>
        <p:spPr>
          <a:xfrm>
            <a:off x="6179080" y="4433333"/>
            <a:ext cx="5126640" cy="46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R="0" marL="175260" indent="-175260">
              <a:buSzPct val="100000"/>
              <a:buFont typeface="+mn-lt"/>
              <a:buChar char="•"/>
            </a:pPr>
            <a:r>
              <a:rPr lang="en-US" sz="1200" dirty="0">
                <a:solidFill>
                  <a:srgbClr val="243039"/>
                </a:solidFill>
                <a:latin typeface="+mn-lt"/>
              </a:rPr>
              <a:t>Rituals, levels, points</a:t>
            </a:r>
          </a:p>
          <a:p>
            <a:pPr algn="l" marR="0" marL="175260" indent="-175260">
              <a:buSzPct val="100000"/>
              <a:buFont typeface="+mn-lt"/>
              <a:buChar char="•"/>
            </a:pPr>
            <a:r>
              <a:rPr lang="en-US" sz="1200" dirty="0">
                <a:solidFill>
                  <a:srgbClr val="243039"/>
                </a:solidFill>
                <a:latin typeface="+mn-lt"/>
              </a:rPr>
              <a:t>The network: core, active, relays</a:t>
            </a:r>
          </a:p>
        </p:txBody>
      </p:sp>
      <p:sp>
        <p:nvSpPr>
          <p:cNvPr id="40" name="Shape 40"/>
          <p:cNvSpPr/>
          <p:nvPr/>
        </p:nvSpPr>
        <p:spPr>
          <a:xfrm>
            <a:off x="700000" y="5066666"/>
            <a:ext cx="1650000" cy="583333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1" name="Shape 41"/>
          <p:cNvSpPr/>
          <p:nvPr/>
        </p:nvSpPr>
        <p:spPr>
          <a:xfrm>
            <a:off x="700000" y="5079253"/>
            <a:ext cx="1650000" cy="2743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FFFFFF"/>
                </a:solidFill>
                <a:latin typeface="+mn-lt"/>
              </a:rPr>
              <a:t>Step 6</a:t>
            </a:r>
          </a:p>
        </p:txBody>
      </p:sp>
      <p:sp>
        <p:nvSpPr>
          <p:cNvPr id="42" name="Shape 42"/>
          <p:cNvSpPr/>
          <p:nvPr/>
        </p:nvSpPr>
        <p:spPr>
          <a:xfrm>
            <a:off x="700000" y="5302133"/>
            <a:ext cx="165000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15 min</a:t>
            </a:r>
          </a:p>
        </p:txBody>
      </p:sp>
      <p:sp>
        <p:nvSpPr>
          <p:cNvPr id="43" name="Shape 43"/>
          <p:cNvSpPr/>
          <p:nvPr/>
        </p:nvSpPr>
        <p:spPr>
          <a:xfrm>
            <a:off x="2570000" y="5066666"/>
            <a:ext cx="8930000" cy="583333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4" name="Shape 44"/>
          <p:cNvSpPr/>
          <p:nvPr/>
        </p:nvSpPr>
        <p:spPr>
          <a:xfrm>
            <a:off x="2764280" y="5066666"/>
            <a:ext cx="3306240" cy="58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3039"/>
                </a:solidFill>
                <a:latin typeface="+mn-lt"/>
              </a:rPr>
              <a:t>Attestation</a:t>
            </a:r>
          </a:p>
        </p:txBody>
      </p:sp>
      <p:sp>
        <p:nvSpPr>
          <p:cNvPr id="45" name="Shape 45"/>
          <p:cNvSpPr/>
          <p:nvPr/>
        </p:nvSpPr>
        <p:spPr>
          <a:xfrm>
            <a:off x="6179080" y="5126666"/>
            <a:ext cx="5126640" cy="46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R="0" marL="175260" indent="-175260">
              <a:buSzPct val="100000"/>
              <a:buFont typeface="+mn-lt"/>
              <a:buChar char="•"/>
            </a:pPr>
            <a:r>
              <a:rPr lang="en-US" sz="1200" dirty="0">
                <a:solidFill>
                  <a:srgbClr val="243039"/>
                </a:solidFill>
                <a:latin typeface="+mn-lt"/>
              </a:rPr>
              <a:t>Open questions</a:t>
            </a:r>
          </a:p>
          <a:p>
            <a:pPr algn="l" marR="0" marL="175260" indent="-175260">
              <a:buSzPct val="100000"/>
              <a:buFont typeface="+mn-lt"/>
              <a:buChar char="•"/>
            </a:pPr>
            <a:r>
              <a:rPr lang="en-US" sz="1200" dirty="0">
                <a:solidFill>
                  <a:srgbClr val="243039"/>
                </a:solidFill>
                <a:latin typeface="+mn-lt"/>
              </a:rPr>
              <a:t>The attestation handed to each</a:t>
            </a:r>
          </a:p>
        </p:txBody>
      </p:sp>
      <p:sp>
        <p:nvSpPr>
          <p:cNvPr id="46" name="Shape 46"/>
          <p:cNvSpPr/>
          <p:nvPr/>
        </p:nvSpPr>
        <p:spPr>
          <a:xfrm>
            <a:off x="2570000" y="5750000"/>
            <a:ext cx="8930000" cy="400000"/>
          </a:xfrm>
          <a:prstGeom prst="rightArrow">
            <a:avLst>
              <a:gd name="adj1" fmla="val 76000"/>
              <a:gd name="adj2" fmla="val 5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86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7" name="Shape 47"/>
          <p:cNvSpPr/>
          <p:nvPr/>
        </p:nvSpPr>
        <p:spPr>
          <a:xfrm>
            <a:off x="2570000" y="5750000"/>
            <a:ext cx="8690000" cy="4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Total: 2 h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S.E.A.L. — Seal and Engage Against Leaks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838080"/>
            <a:ext cx="760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838080"/>
            <a:ext cx="7600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3590" dirty="0">
                <a:solidFill>
                  <a:srgbClr val="FFFFFF"/>
                </a:solidFill>
                <a:latin typeface="+mj-lt"/>
              </a:rPr>
              <a:t>S</a:t>
            </a:r>
          </a:p>
        </p:txBody>
      </p:sp>
      <p:sp>
        <p:nvSpPr>
          <p:cNvPr id="12" name="Shape 12"/>
          <p:cNvSpPr/>
          <p:nvPr/>
        </p:nvSpPr>
        <p:spPr>
          <a:xfrm>
            <a:off x="1628560" y="1838080"/>
            <a:ext cx="14000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2000" b="1" dirty="0">
                <a:solidFill>
                  <a:srgbClr val="243039"/>
                </a:solidFill>
                <a:latin typeface="+mn-lt"/>
              </a:rPr>
              <a:t>Seal</a:t>
            </a:r>
          </a:p>
        </p:txBody>
      </p:sp>
      <p:sp>
        <p:nvSpPr>
          <p:cNvPr id="13" name="Shape 13"/>
          <p:cNvSpPr/>
          <p:nvPr/>
        </p:nvSpPr>
        <p:spPr>
          <a:xfrm>
            <a:off x="3228560" y="1802080"/>
            <a:ext cx="8263440" cy="832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66747D"/>
                </a:solidFill>
                <a:latin typeface="+mn-lt"/>
              </a:rPr>
              <a:t>Spot what would leave and protect it before sending.</a:t>
            </a:r>
          </a:p>
        </p:txBody>
      </p:sp>
      <p:sp>
        <p:nvSpPr>
          <p:cNvPr id="14" name="Shape 14"/>
          <p:cNvSpPr/>
          <p:nvPr/>
        </p:nvSpPr>
        <p:spPr>
          <a:xfrm>
            <a:off x="1720000" y="2639905"/>
            <a:ext cx="9772000" cy="6350"/>
          </a:xfrm>
          <a:prstGeom prst="rect">
            <a:avLst/>
          </a:prstGeom>
          <a:solidFill>
            <a:srgbClr val="DCE5EA"/>
          </a:solidFill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700000" y="2688080"/>
            <a:ext cx="760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700000" y="2688080"/>
            <a:ext cx="7600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3590" dirty="0">
                <a:solidFill>
                  <a:srgbClr val="FFFFFF"/>
                </a:solidFill>
                <a:latin typeface="+mj-lt"/>
              </a:rPr>
              <a:t>E</a:t>
            </a:r>
          </a:p>
        </p:txBody>
      </p:sp>
      <p:sp>
        <p:nvSpPr>
          <p:cNvPr id="17" name="Shape 17"/>
          <p:cNvSpPr/>
          <p:nvPr/>
        </p:nvSpPr>
        <p:spPr>
          <a:xfrm>
            <a:off x="1628560" y="2688080"/>
            <a:ext cx="14000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2000" b="1" dirty="0">
                <a:solidFill>
                  <a:srgbClr val="243039"/>
                </a:solidFill>
                <a:latin typeface="+mn-lt"/>
              </a:rPr>
              <a:t>Engage</a:t>
            </a:r>
          </a:p>
        </p:txBody>
      </p:sp>
      <p:sp>
        <p:nvSpPr>
          <p:cNvPr id="18" name="Shape 18"/>
          <p:cNvSpPr/>
          <p:nvPr/>
        </p:nvSpPr>
        <p:spPr>
          <a:xfrm>
            <a:off x="3228560" y="2652080"/>
            <a:ext cx="8263440" cy="832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66747D"/>
                </a:solidFill>
                <a:latin typeface="+mn-lt"/>
              </a:rPr>
              <a:t>Pass the reflex on in your team, answer the questions.</a:t>
            </a:r>
          </a:p>
        </p:txBody>
      </p:sp>
      <p:sp>
        <p:nvSpPr>
          <p:cNvPr id="19" name="Shape 19"/>
          <p:cNvSpPr/>
          <p:nvPr/>
        </p:nvSpPr>
        <p:spPr>
          <a:xfrm>
            <a:off x="1720000" y="3489905"/>
            <a:ext cx="9772000" cy="6350"/>
          </a:xfrm>
          <a:prstGeom prst="rect">
            <a:avLst/>
          </a:prstGeom>
          <a:solidFill>
            <a:srgbClr val="DCE5EA"/>
          </a:solidFill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700000" y="3538080"/>
            <a:ext cx="760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3538080"/>
            <a:ext cx="7600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3590" dirty="0">
                <a:solidFill>
                  <a:srgbClr val="FFFFFF"/>
                </a:solidFill>
                <a:latin typeface="+mj-lt"/>
              </a:rPr>
              <a:t>A</a:t>
            </a:r>
          </a:p>
        </p:txBody>
      </p:sp>
      <p:sp>
        <p:nvSpPr>
          <p:cNvPr id="22" name="Shape 22"/>
          <p:cNvSpPr/>
          <p:nvPr/>
        </p:nvSpPr>
        <p:spPr>
          <a:xfrm>
            <a:off x="1628560" y="3538080"/>
            <a:ext cx="14000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2000" b="1" dirty="0">
                <a:solidFill>
                  <a:srgbClr val="243039"/>
                </a:solidFill>
                <a:latin typeface="+mn-lt"/>
              </a:rPr>
              <a:t>Against</a:t>
            </a:r>
          </a:p>
        </p:txBody>
      </p:sp>
      <p:sp>
        <p:nvSpPr>
          <p:cNvPr id="23" name="Shape 23"/>
          <p:cNvSpPr/>
          <p:nvPr/>
        </p:nvSpPr>
        <p:spPr>
          <a:xfrm>
            <a:off x="3228560" y="3502080"/>
            <a:ext cx="8263440" cy="832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66747D"/>
                </a:solidFill>
                <a:latin typeface="+mn-lt"/>
              </a:rPr>
              <a:t>Not against colleagues, not against AI — against the leak nobody decided.</a:t>
            </a:r>
          </a:p>
        </p:txBody>
      </p:sp>
      <p:sp>
        <p:nvSpPr>
          <p:cNvPr id="24" name="Shape 24"/>
          <p:cNvSpPr/>
          <p:nvPr/>
        </p:nvSpPr>
        <p:spPr>
          <a:xfrm>
            <a:off x="1720000" y="4339905"/>
            <a:ext cx="9772000" cy="6350"/>
          </a:xfrm>
          <a:prstGeom prst="rect">
            <a:avLst/>
          </a:prstGeom>
          <a:solidFill>
            <a:srgbClr val="DCE5EA"/>
          </a:solidFill>
        </p:spPr>
        <p:txBody>
          <a:bodyPr/>
          <a:lstStyle/>
          <a:p>
            <a:endParaRPr/>
          </a:p>
        </p:txBody>
      </p:sp>
      <p:sp>
        <p:nvSpPr>
          <p:cNvPr id="25" name="Shape 25"/>
          <p:cNvSpPr/>
          <p:nvPr/>
        </p:nvSpPr>
        <p:spPr>
          <a:xfrm>
            <a:off x="700000" y="4388080"/>
            <a:ext cx="760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6" name="Shape 26"/>
          <p:cNvSpPr/>
          <p:nvPr/>
        </p:nvSpPr>
        <p:spPr>
          <a:xfrm>
            <a:off x="700000" y="4388080"/>
            <a:ext cx="7600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3590" dirty="0">
                <a:solidFill>
                  <a:srgbClr val="FFFFFF"/>
                </a:solidFill>
                <a:latin typeface="+mj-lt"/>
              </a:rPr>
              <a:t>L</a:t>
            </a:r>
          </a:p>
        </p:txBody>
      </p:sp>
      <p:sp>
        <p:nvSpPr>
          <p:cNvPr id="27" name="Shape 27"/>
          <p:cNvSpPr/>
          <p:nvPr/>
        </p:nvSpPr>
        <p:spPr>
          <a:xfrm>
            <a:off x="1628560" y="4388080"/>
            <a:ext cx="14000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2000" b="1" dirty="0">
                <a:solidFill>
                  <a:srgbClr val="243039"/>
                </a:solidFill>
                <a:latin typeface="+mn-lt"/>
              </a:rPr>
              <a:t>Leaks</a:t>
            </a:r>
          </a:p>
        </p:txBody>
      </p:sp>
      <p:sp>
        <p:nvSpPr>
          <p:cNvPr id="28" name="Shape 28"/>
          <p:cNvSpPr/>
          <p:nvPr/>
        </p:nvSpPr>
        <p:spPr>
          <a:xfrm>
            <a:off x="3228560" y="4352080"/>
            <a:ext cx="8263440" cy="832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66747D"/>
                </a:solidFill>
                <a:latin typeface="+mn-lt"/>
              </a:rPr>
              <a:t>People’s data, access keys, confidential documents.</a:t>
            </a:r>
          </a:p>
        </p:txBody>
      </p:sp>
      <p:sp>
        <p:nvSpPr>
          <p:cNvPr id="29" name="Shape 29"/>
          <p:cNvSpPr/>
          <p:nvPr/>
        </p:nvSpPr>
        <p:spPr>
          <a:xfrm>
            <a:off x="700000" y="5388080"/>
            <a:ext cx="10792000" cy="3438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en-US" sz="1600" dirty="0">
                <a:solidFill>
                  <a:srgbClr val="66747D"/>
                </a:solidFill>
                <a:latin typeface="+mn-lt"/>
              </a:rPr>
              <a:t>Seal: the animal, and the seal that closes — the Seals, against leaks.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The role of a Seal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85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60000" y="1850000"/>
            <a:ext cx="2325000" cy="5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Pass the reflex on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460000"/>
            <a:ext cx="2445000" cy="2606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834280" y="2560000"/>
            <a:ext cx="2176440" cy="240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Show the tool on a fictional text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Recall the charter at the right moment</a:t>
            </a:r>
          </a:p>
        </p:txBody>
      </p:sp>
      <p:sp>
        <p:nvSpPr>
          <p:cNvPr id="14" name="Shape 14"/>
          <p:cNvSpPr/>
          <p:nvPr/>
        </p:nvSpPr>
        <p:spPr>
          <a:xfrm>
            <a:off x="3485000" y="185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3545000" y="1850000"/>
            <a:ext cx="2325000" cy="5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Answer questions</a:t>
            </a:r>
          </a:p>
        </p:txBody>
      </p:sp>
      <p:sp>
        <p:nvSpPr>
          <p:cNvPr id="16" name="Shape 16"/>
          <p:cNvSpPr/>
          <p:nvPr/>
        </p:nvSpPr>
        <p:spPr>
          <a:xfrm>
            <a:off x="3485000" y="2460000"/>
            <a:ext cx="2445000" cy="2606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3619280" y="2560000"/>
            <a:ext cx="2176440" cy="240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Which tool for which use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Where to find the approved tools</a:t>
            </a:r>
          </a:p>
        </p:txBody>
      </p:sp>
      <p:sp>
        <p:nvSpPr>
          <p:cNvPr id="18" name="Shape 18"/>
          <p:cNvSpPr/>
          <p:nvPr/>
        </p:nvSpPr>
        <p:spPr>
          <a:xfrm>
            <a:off x="6270000" y="185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330000" y="1850000"/>
            <a:ext cx="2325000" cy="5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Bring things back</a:t>
            </a:r>
          </a:p>
        </p:txBody>
      </p:sp>
      <p:sp>
        <p:nvSpPr>
          <p:cNvPr id="20" name="Shape 20"/>
          <p:cNvSpPr/>
          <p:nvPr/>
        </p:nvSpPr>
        <p:spPr>
          <a:xfrm>
            <a:off x="6270000" y="2460000"/>
            <a:ext cx="2445000" cy="2606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6404280" y="2560000"/>
            <a:ext cx="2176440" cy="240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Incidents, to the charter’s contact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Exceptions, requests for tools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Lessons, without names</a:t>
            </a:r>
          </a:p>
        </p:txBody>
      </p:sp>
      <p:sp>
        <p:nvSpPr>
          <p:cNvPr id="22" name="Shape 22"/>
          <p:cNvSpPr/>
          <p:nvPr/>
        </p:nvSpPr>
        <p:spPr>
          <a:xfrm>
            <a:off x="9055000" y="1850000"/>
            <a:ext cx="2445000" cy="540000"/>
          </a:xfrm>
          <a:prstGeom prst="roundRect">
            <a:avLst/>
          </a:prstGeom>
          <a:solidFill>
            <a:srgbClr val="C9785B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3" name="Shape 23"/>
          <p:cNvSpPr/>
          <p:nvPr/>
        </p:nvSpPr>
        <p:spPr>
          <a:xfrm>
            <a:off x="9115000" y="1850000"/>
            <a:ext cx="2325000" cy="5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What it never does</a:t>
            </a:r>
          </a:p>
        </p:txBody>
      </p:sp>
      <p:sp>
        <p:nvSpPr>
          <p:cNvPr id="24" name="Shape 24"/>
          <p:cNvSpPr/>
          <p:nvPr/>
        </p:nvSpPr>
        <p:spPr>
          <a:xfrm>
            <a:off x="9055000" y="2460000"/>
            <a:ext cx="2445000" cy="2606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9785B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9189280" y="2560000"/>
            <a:ext cx="2176440" cy="240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Watch colleagues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Read others’ texts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Sanction or denounce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8" name="08-avant-d-envoyer-une-pause-utile.jpg" descr="contee:keep-back"/>
          <p:cNvPicPr>
            <a:picLocks noChangeAspect="1"/>
          </p:cNvPicPr>
          <p:nvPr/>
        </p:nvPicPr>
        <p:blipFill>
          <a:blip r:embed="rId3"/>
          <a:srcRect t="12291" b="52291"/>
          <a:stretch>
            <a:fillRect/>
          </a:stretch>
        </p:blipFill>
        <p:spPr>
          <a:xfrm>
            <a:off x="700000" y="1600000"/>
            <a:ext cx="10792000" cy="2150000"/>
          </a:xfrm>
          <a:prstGeom prst="rect">
            <a:avLst/>
          </a:prstGeom>
        </p:spPr>
      </p:pic>
      <p:pic>
        <p:nvPicPr>
          <p:cNvPr id="29" name="33-reperer-sans-transformer-tout-le-texte.jpg" descr="contee:keep-back"/>
          <p:cNvPicPr>
            <a:picLocks noChangeAspect="1"/>
          </p:cNvPicPr>
          <p:nvPr/>
        </p:nvPicPr>
        <p:blipFill>
          <a:blip r:embed="rId4"/>
          <a:srcRect r="9372"/>
          <a:stretch>
            <a:fillRect/>
          </a:stretch>
        </p:blipFill>
        <p:spPr>
          <a:xfrm>
            <a:off x="700000" y="3950000"/>
            <a:ext cx="3464000" cy="2150000"/>
          </a:xfrm>
          <a:prstGeom prst="rect">
            <a:avLst/>
          </a:prstGeom>
        </p:spPr>
      </p:pic>
      <p:pic>
        <p:nvPicPr>
          <p:cNvPr id="30" name="35-corriger-une-alerte-inutile.jpg" descr="contee:keep-back"/>
          <p:cNvPicPr>
            <a:picLocks noChangeAspect="1"/>
          </p:cNvPicPr>
          <p:nvPr/>
        </p:nvPicPr>
        <p:blipFill>
          <a:blip r:embed="rId5"/>
          <a:srcRect l="4686" r="4686"/>
          <a:stretch>
            <a:fillRect/>
          </a:stretch>
        </p:blipFill>
        <p:spPr>
          <a:xfrm>
            <a:off x="4364000" y="3950000"/>
            <a:ext cx="3464000" cy="2150000"/>
          </a:xfrm>
          <a:prstGeom prst="rect">
            <a:avLst/>
          </a:prstGeom>
        </p:spPr>
      </p:pic>
      <p:pic>
        <p:nvPicPr>
          <p:cNvPr id="31" name="08-avant-d-envoyer-une-pause-utile.jpg" descr="contee:keep-back"/>
          <p:cNvPicPr>
            <a:picLocks noChangeAspect="1"/>
          </p:cNvPicPr>
          <p:nvPr/>
        </p:nvPicPr>
        <p:blipFill>
          <a:blip r:embed="rId6"/>
          <a:srcRect l="36825" t="17222" r="12825" b="27222"/>
          <a:stretch>
            <a:fillRect/>
          </a:stretch>
        </p:blipFill>
        <p:spPr>
          <a:xfrm>
            <a:off x="8028000" y="3950000"/>
            <a:ext cx="3464000" cy="2150000"/>
          </a:xfrm>
          <a:prstGeom prst="rect">
            <a:avLst/>
          </a:prstGeom>
        </p:spPr>
      </p:pic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The reflex, in four panels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10792000" cy="21500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24303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00000" y="1600000"/>
            <a:ext cx="8682228" cy="335280"/>
          </a:xfrm>
          <a:prstGeom prst="rect">
            <a:avLst/>
          </a:prstGeom>
          <a:solidFill>
            <a:srgbClr val="F4EEE1"/>
          </a:solidFill>
          <a:ln w="12700">
            <a:solidFill>
              <a:srgbClr val="24303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Monday, 9 a.m. A client email to rephrase: she pastes it into the page first.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3950000"/>
            <a:ext cx="3464000" cy="21500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24303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700000" y="3950000"/>
            <a:ext cx="2689097" cy="335280"/>
          </a:xfrm>
          <a:prstGeom prst="rect">
            <a:avLst/>
          </a:prstGeom>
          <a:solidFill>
            <a:srgbClr val="F4EEE1"/>
          </a:solidFill>
          <a:ln w="12700">
            <a:solidFill>
              <a:srgbClr val="24303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Three items stand out.</a:t>
            </a:r>
          </a:p>
        </p:txBody>
      </p:sp>
      <p:sp>
        <p:nvSpPr>
          <p:cNvPr id="14" name="Shape 14"/>
          <p:cNvSpPr/>
          <p:nvPr/>
        </p:nvSpPr>
        <p:spPr>
          <a:xfrm>
            <a:off x="4364000" y="3950000"/>
            <a:ext cx="3464000" cy="21500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24303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4364000" y="3950000"/>
            <a:ext cx="3233928" cy="335280"/>
          </a:xfrm>
          <a:prstGeom prst="rect">
            <a:avLst/>
          </a:prstGeom>
          <a:solidFill>
            <a:srgbClr val="F4EEE1"/>
          </a:solidFill>
          <a:ln w="12700">
            <a:solidFill>
              <a:srgbClr val="24303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She decides: keep, replace.</a:t>
            </a:r>
          </a:p>
        </p:txBody>
      </p:sp>
      <p:sp>
        <p:nvSpPr>
          <p:cNvPr id="16" name="Shape 16"/>
          <p:cNvSpPr/>
          <p:nvPr/>
        </p:nvSpPr>
        <p:spPr>
          <a:xfrm>
            <a:off x="8028000" y="3950000"/>
            <a:ext cx="3464000" cy="21500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24303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8028000" y="3950000"/>
            <a:ext cx="3117600" cy="579120"/>
          </a:xfrm>
          <a:prstGeom prst="rect">
            <a:avLst/>
          </a:prstGeom>
          <a:solidFill>
            <a:srgbClr val="F4EEE1"/>
          </a:solidFill>
          <a:ln w="12700">
            <a:solidFill>
              <a:srgbClr val="24303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Protected text, approved tool.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Paste as is, or protect first?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1953088" cy="340000"/>
          </a:xfrm>
          <a:prstGeom prst="roundRect">
            <a:avLst>
              <a:gd name="adj" fmla="val 5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600000"/>
            <a:ext cx="1953088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FFFFFF"/>
                </a:solidFill>
                <a:latin typeface="+mn-lt"/>
              </a:rPr>
              <a:t>Sorting exercise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120000"/>
            <a:ext cx="5256000" cy="460000"/>
          </a:xfrm>
          <a:prstGeom prst="roundRect">
            <a:avLst>
              <a:gd name="adj" fmla="val 18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2120000"/>
            <a:ext cx="5256000" cy="4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Paste as is</a:t>
            </a:r>
          </a:p>
        </p:txBody>
      </p:sp>
      <p:sp>
        <p:nvSpPr>
          <p:cNvPr id="14" name="Shape 14"/>
          <p:cNvSpPr/>
          <p:nvPr/>
        </p:nvSpPr>
        <p:spPr>
          <a:xfrm>
            <a:off x="700000" y="2680000"/>
            <a:ext cx="5256000" cy="1985600"/>
          </a:xfrm>
          <a:prstGeom prst="roundRect">
            <a:avLst>
              <a:gd name="adj" fmla="val 6000"/>
            </a:avLst>
          </a:prstGeom>
          <a:solidFill>
            <a:srgbClr val="EAF1F5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6236000" y="2120000"/>
            <a:ext cx="5256000" cy="460000"/>
          </a:xfrm>
          <a:prstGeom prst="roundRect">
            <a:avLst>
              <a:gd name="adj" fmla="val 18000"/>
            </a:avLst>
          </a:prstGeom>
          <a:solidFill>
            <a:srgbClr val="566A5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236000" y="2120000"/>
            <a:ext cx="5256000" cy="4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Protect first</a:t>
            </a:r>
          </a:p>
        </p:txBody>
      </p:sp>
      <p:sp>
        <p:nvSpPr>
          <p:cNvPr id="17" name="Shape 17"/>
          <p:cNvSpPr/>
          <p:nvPr/>
        </p:nvSpPr>
        <p:spPr>
          <a:xfrm>
            <a:off x="6236000" y="2680000"/>
            <a:ext cx="5256000" cy="1985600"/>
          </a:xfrm>
          <a:prstGeom prst="roundRect">
            <a:avLst>
              <a:gd name="adj" fmla="val 6000"/>
            </a:avLst>
          </a:prstGeom>
          <a:solidFill>
            <a:srgbClr val="EDF2ED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4965600"/>
            <a:ext cx="2488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728560" y="4965600"/>
            <a:ext cx="2430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A public page of the charter</a:t>
            </a:r>
          </a:p>
        </p:txBody>
      </p:sp>
      <p:sp>
        <p:nvSpPr>
          <p:cNvPr id="20" name="Shape 20"/>
          <p:cNvSpPr/>
          <p:nvPr/>
        </p:nvSpPr>
        <p:spPr>
          <a:xfrm>
            <a:off x="3468000" y="4965600"/>
            <a:ext cx="2488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3496560" y="4965600"/>
            <a:ext cx="2430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A candidate’s CV</a:t>
            </a:r>
          </a:p>
        </p:txBody>
      </p:sp>
      <p:sp>
        <p:nvSpPr>
          <p:cNvPr id="22" name="Shape 22"/>
          <p:cNvSpPr/>
          <p:nvPr/>
        </p:nvSpPr>
        <p:spPr>
          <a:xfrm>
            <a:off x="6236000" y="4965600"/>
            <a:ext cx="2488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3" name="Shape 23"/>
          <p:cNvSpPr/>
          <p:nvPr/>
        </p:nvSpPr>
        <p:spPr>
          <a:xfrm>
            <a:off x="6264560" y="4965600"/>
            <a:ext cx="2430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An API key in a code snippet</a:t>
            </a:r>
          </a:p>
        </p:txBody>
      </p:sp>
      <p:sp>
        <p:nvSpPr>
          <p:cNvPr id="24" name="Shape 24"/>
          <p:cNvSpPr/>
          <p:nvPr/>
        </p:nvSpPr>
        <p:spPr>
          <a:xfrm>
            <a:off x="9004000" y="4965600"/>
            <a:ext cx="2488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9032560" y="4965600"/>
            <a:ext cx="2430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A patient’s letter</a:t>
            </a:r>
          </a:p>
        </p:txBody>
      </p:sp>
      <p:sp>
        <p:nvSpPr>
          <p:cNvPr id="26" name="Shape 26"/>
          <p:cNvSpPr/>
          <p:nvPr/>
        </p:nvSpPr>
        <p:spPr>
          <a:xfrm>
            <a:off x="700000" y="5582800"/>
            <a:ext cx="2488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7" name="Shape 27"/>
          <p:cNvSpPr/>
          <p:nvPr/>
        </p:nvSpPr>
        <p:spPr>
          <a:xfrm>
            <a:off x="728560" y="5582800"/>
            <a:ext cx="2430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A grammar question</a:t>
            </a:r>
          </a:p>
        </p:txBody>
      </p:sp>
      <p:sp>
        <p:nvSpPr>
          <p:cNvPr id="28" name="Shape 28"/>
          <p:cNvSpPr/>
          <p:nvPr/>
        </p:nvSpPr>
        <p:spPr>
          <a:xfrm>
            <a:off x="3468000" y="5582800"/>
            <a:ext cx="2488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9" name="Shape 29"/>
          <p:cNvSpPr/>
          <p:nvPr/>
        </p:nvSpPr>
        <p:spPr>
          <a:xfrm>
            <a:off x="3496560" y="5582800"/>
            <a:ext cx="2430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A client’s email</a:t>
            </a:r>
          </a:p>
        </p:txBody>
      </p:sp>
      <p:sp>
        <p:nvSpPr>
          <p:cNvPr id="30" name="Shape 30"/>
          <p:cNvSpPr/>
          <p:nvPr/>
        </p:nvSpPr>
        <p:spPr>
          <a:xfrm>
            <a:off x="6236000" y="5582800"/>
            <a:ext cx="2488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1" name="Shape 31"/>
          <p:cNvSpPr/>
          <p:nvPr/>
        </p:nvSpPr>
        <p:spPr>
          <a:xfrm>
            <a:off x="6264560" y="5582800"/>
            <a:ext cx="2430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A quote received under an NDA</a:t>
            </a:r>
          </a:p>
        </p:txBody>
      </p:sp>
      <p:sp>
        <p:nvSpPr>
          <p:cNvPr id="32" name="Shape 32"/>
          <p:cNvSpPr/>
          <p:nvPr/>
        </p:nvSpPr>
        <p:spPr>
          <a:xfrm>
            <a:off x="9004000" y="5582800"/>
            <a:ext cx="2488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3" name="Shape 33"/>
          <p:cNvSpPr/>
          <p:nvPr/>
        </p:nvSpPr>
        <p:spPr>
          <a:xfrm>
            <a:off x="9032560" y="5582800"/>
            <a:ext cx="2430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A question about a spreadsheet formula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Paste as is, or protect first? — the answer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1953088" cy="340000"/>
          </a:xfrm>
          <a:prstGeom prst="roundRect">
            <a:avLst>
              <a:gd name="adj" fmla="val 5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600000"/>
            <a:ext cx="1953088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FFFFFF"/>
                </a:solidFill>
                <a:latin typeface="+mn-lt"/>
              </a:rPr>
              <a:t>Sorting exercise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120000"/>
            <a:ext cx="5256000" cy="460000"/>
          </a:xfrm>
          <a:prstGeom prst="roundRect">
            <a:avLst>
              <a:gd name="adj" fmla="val 18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2120000"/>
            <a:ext cx="5256000" cy="4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Paste as is</a:t>
            </a:r>
          </a:p>
        </p:txBody>
      </p:sp>
      <p:sp>
        <p:nvSpPr>
          <p:cNvPr id="14" name="Shape 14"/>
          <p:cNvSpPr/>
          <p:nvPr/>
        </p:nvSpPr>
        <p:spPr>
          <a:xfrm>
            <a:off x="700000" y="2680000"/>
            <a:ext cx="5256000" cy="3420000"/>
          </a:xfrm>
          <a:prstGeom prst="roundRect">
            <a:avLst>
              <a:gd name="adj" fmla="val 6000"/>
            </a:avLst>
          </a:prstGeom>
          <a:solidFill>
            <a:srgbClr val="EAF1F5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820000" y="2800000"/>
            <a:ext cx="5016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245B7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848560" y="2800000"/>
            <a:ext cx="4958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A question about a spreadsheet formula</a:t>
            </a:r>
          </a:p>
        </p:txBody>
      </p:sp>
      <p:sp>
        <p:nvSpPr>
          <p:cNvPr id="17" name="Shape 17"/>
          <p:cNvSpPr/>
          <p:nvPr/>
        </p:nvSpPr>
        <p:spPr>
          <a:xfrm>
            <a:off x="820000" y="3417200"/>
            <a:ext cx="5016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245B7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848560" y="3417200"/>
            <a:ext cx="4958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A public page of the charter</a:t>
            </a:r>
          </a:p>
        </p:txBody>
      </p:sp>
      <p:sp>
        <p:nvSpPr>
          <p:cNvPr id="19" name="Shape 19"/>
          <p:cNvSpPr/>
          <p:nvPr/>
        </p:nvSpPr>
        <p:spPr>
          <a:xfrm>
            <a:off x="820000" y="4034400"/>
            <a:ext cx="5016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245B7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" name="Shape 20"/>
          <p:cNvSpPr/>
          <p:nvPr/>
        </p:nvSpPr>
        <p:spPr>
          <a:xfrm>
            <a:off x="848560" y="4034400"/>
            <a:ext cx="4958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A grammar question</a:t>
            </a:r>
          </a:p>
        </p:txBody>
      </p:sp>
      <p:sp>
        <p:nvSpPr>
          <p:cNvPr id="21" name="Shape 21"/>
          <p:cNvSpPr/>
          <p:nvPr/>
        </p:nvSpPr>
        <p:spPr>
          <a:xfrm>
            <a:off x="6236000" y="2120000"/>
            <a:ext cx="5256000" cy="460000"/>
          </a:xfrm>
          <a:prstGeom prst="roundRect">
            <a:avLst>
              <a:gd name="adj" fmla="val 18000"/>
            </a:avLst>
          </a:prstGeom>
          <a:solidFill>
            <a:srgbClr val="566A5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236000" y="2120000"/>
            <a:ext cx="5256000" cy="4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Protect first</a:t>
            </a:r>
          </a:p>
        </p:txBody>
      </p:sp>
      <p:sp>
        <p:nvSpPr>
          <p:cNvPr id="23" name="Shape 23"/>
          <p:cNvSpPr/>
          <p:nvPr/>
        </p:nvSpPr>
        <p:spPr>
          <a:xfrm>
            <a:off x="6236000" y="2680000"/>
            <a:ext cx="5256000" cy="3420000"/>
          </a:xfrm>
          <a:prstGeom prst="roundRect">
            <a:avLst>
              <a:gd name="adj" fmla="val 6000"/>
            </a:avLst>
          </a:prstGeom>
          <a:solidFill>
            <a:srgbClr val="EDF2ED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6356000" y="2800000"/>
            <a:ext cx="5016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6384560" y="2800000"/>
            <a:ext cx="4958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A candidate’s CV</a:t>
            </a:r>
          </a:p>
        </p:txBody>
      </p:sp>
      <p:sp>
        <p:nvSpPr>
          <p:cNvPr id="26" name="Shape 26"/>
          <p:cNvSpPr/>
          <p:nvPr/>
        </p:nvSpPr>
        <p:spPr>
          <a:xfrm>
            <a:off x="6356000" y="3417200"/>
            <a:ext cx="5016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7" name="Shape 27"/>
          <p:cNvSpPr/>
          <p:nvPr/>
        </p:nvSpPr>
        <p:spPr>
          <a:xfrm>
            <a:off x="6384560" y="3417200"/>
            <a:ext cx="4958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An API key in a code snippet</a:t>
            </a:r>
          </a:p>
        </p:txBody>
      </p:sp>
      <p:sp>
        <p:nvSpPr>
          <p:cNvPr id="28" name="Shape 28"/>
          <p:cNvSpPr/>
          <p:nvPr/>
        </p:nvSpPr>
        <p:spPr>
          <a:xfrm>
            <a:off x="6356000" y="4034400"/>
            <a:ext cx="5016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9" name="Shape 29"/>
          <p:cNvSpPr/>
          <p:nvPr/>
        </p:nvSpPr>
        <p:spPr>
          <a:xfrm>
            <a:off x="6384560" y="4034400"/>
            <a:ext cx="4958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A client’s email</a:t>
            </a:r>
          </a:p>
        </p:txBody>
      </p:sp>
      <p:sp>
        <p:nvSpPr>
          <p:cNvPr id="30" name="Shape 30"/>
          <p:cNvSpPr/>
          <p:nvPr/>
        </p:nvSpPr>
        <p:spPr>
          <a:xfrm>
            <a:off x="6356000" y="4651600"/>
            <a:ext cx="5016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1" name="Shape 31"/>
          <p:cNvSpPr/>
          <p:nvPr/>
        </p:nvSpPr>
        <p:spPr>
          <a:xfrm>
            <a:off x="6384560" y="4651600"/>
            <a:ext cx="4958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A quote received under an NDA</a:t>
            </a:r>
          </a:p>
        </p:txBody>
      </p:sp>
      <p:sp>
        <p:nvSpPr>
          <p:cNvPr id="32" name="Shape 32"/>
          <p:cNvSpPr/>
          <p:nvPr/>
        </p:nvSpPr>
        <p:spPr>
          <a:xfrm>
            <a:off x="6356000" y="5268800"/>
            <a:ext cx="5016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3" name="Shape 33"/>
          <p:cNvSpPr/>
          <p:nvPr/>
        </p:nvSpPr>
        <p:spPr>
          <a:xfrm>
            <a:off x="6384560" y="5268800"/>
            <a:ext cx="4958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A patient’s letter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Quiz — the first move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758272" cy="340000"/>
          </a:xfrm>
          <a:prstGeom prst="roundRect">
            <a:avLst>
              <a:gd name="adj" fmla="val 5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600000"/>
            <a:ext cx="758272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FFFFFF"/>
                </a:solidFill>
                <a:latin typeface="+mn-lt"/>
              </a:rPr>
              <a:t>Quiz</a:t>
            </a:r>
          </a:p>
        </p:txBody>
      </p:sp>
      <p:sp>
        <p:nvSpPr>
          <p:cNvPr id="12" name="Shape 12"/>
          <p:cNvSpPr/>
          <p:nvPr/>
        </p:nvSpPr>
        <p:spPr>
          <a:xfrm>
            <a:off x="608560" y="2120000"/>
            <a:ext cx="10974880" cy="762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2200" dirty="0">
                <a:solidFill>
                  <a:srgbClr val="243039"/>
                </a:solidFill>
                <a:latin typeface="+mn-lt"/>
              </a:rPr>
              <a:t>A colleague tells you he pasted a client file into a personal AI account. What is the first move?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3122000"/>
            <a:ext cx="10792000" cy="404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820000" y="3192000"/>
            <a:ext cx="264500" cy="2645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760000" y="3192000"/>
            <a:ext cx="384500" cy="2645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FFFFFF"/>
                </a:solidFill>
                <a:latin typeface="+mn-lt"/>
              </a:rPr>
              <a:t>A</a:t>
            </a:r>
          </a:p>
        </p:txBody>
      </p:sp>
      <p:sp>
        <p:nvSpPr>
          <p:cNvPr id="16" name="Shape 16"/>
          <p:cNvSpPr/>
          <p:nvPr/>
        </p:nvSpPr>
        <p:spPr>
          <a:xfrm>
            <a:off x="1153060" y="3122000"/>
            <a:ext cx="9965229" cy="4045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Reassure him: it is probably nothing</a:t>
            </a:r>
          </a:p>
        </p:txBody>
      </p:sp>
      <p:sp>
        <p:nvSpPr>
          <p:cNvPr id="17" name="Shape 17"/>
          <p:cNvSpPr/>
          <p:nvPr/>
        </p:nvSpPr>
        <p:spPr>
          <a:xfrm>
            <a:off x="11186849" y="3231675"/>
            <a:ext cx="185149" cy="1851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6747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Shape 18"/>
          <p:cNvSpPr/>
          <p:nvPr/>
        </p:nvSpPr>
        <p:spPr>
          <a:xfrm>
            <a:off x="700000" y="3686500"/>
            <a:ext cx="10792000" cy="404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820000" y="3756500"/>
            <a:ext cx="264500" cy="2645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760000" y="3756500"/>
            <a:ext cx="384500" cy="2645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FFFFFF"/>
                </a:solidFill>
                <a:latin typeface="+mn-lt"/>
              </a:rPr>
              <a:t>B</a:t>
            </a:r>
          </a:p>
        </p:txBody>
      </p:sp>
      <p:sp>
        <p:nvSpPr>
          <p:cNvPr id="21" name="Shape 21"/>
          <p:cNvSpPr/>
          <p:nvPr/>
        </p:nvSpPr>
        <p:spPr>
          <a:xfrm>
            <a:off x="1153060" y="3686500"/>
            <a:ext cx="9965229" cy="4045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Tell the charter’s contact right away</a:t>
            </a:r>
          </a:p>
        </p:txBody>
      </p:sp>
      <p:sp>
        <p:nvSpPr>
          <p:cNvPr id="22" name="Shape 22"/>
          <p:cNvSpPr/>
          <p:nvPr/>
        </p:nvSpPr>
        <p:spPr>
          <a:xfrm>
            <a:off x="11186849" y="3796175"/>
            <a:ext cx="185149" cy="1851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6747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700000" y="4251000"/>
            <a:ext cx="10792000" cy="404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820000" y="4321000"/>
            <a:ext cx="264500" cy="2645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" name="Shape 25"/>
          <p:cNvSpPr/>
          <p:nvPr/>
        </p:nvSpPr>
        <p:spPr>
          <a:xfrm>
            <a:off x="760000" y="4321000"/>
            <a:ext cx="384500" cy="2645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FFFFFF"/>
                </a:solidFill>
                <a:latin typeface="+mn-lt"/>
              </a:rPr>
              <a:t>C</a:t>
            </a:r>
          </a:p>
        </p:txBody>
      </p:sp>
      <p:sp>
        <p:nvSpPr>
          <p:cNvPr id="26" name="Shape 26"/>
          <p:cNvSpPr/>
          <p:nvPr/>
        </p:nvSpPr>
        <p:spPr>
          <a:xfrm>
            <a:off x="1153060" y="4251000"/>
            <a:ext cx="9965229" cy="4045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Delete the conversation yourself, and say nothing</a:t>
            </a:r>
          </a:p>
        </p:txBody>
      </p:sp>
      <p:sp>
        <p:nvSpPr>
          <p:cNvPr id="27" name="Shape 27"/>
          <p:cNvSpPr/>
          <p:nvPr/>
        </p:nvSpPr>
        <p:spPr>
          <a:xfrm>
            <a:off x="11186849" y="4360675"/>
            <a:ext cx="185149" cy="1851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6747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8" name="Shape 28"/>
          <p:cNvSpPr/>
          <p:nvPr/>
        </p:nvSpPr>
        <p:spPr>
          <a:xfrm>
            <a:off x="700000" y="4815500"/>
            <a:ext cx="10792000" cy="404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9" name="Shape 29"/>
          <p:cNvSpPr/>
          <p:nvPr/>
        </p:nvSpPr>
        <p:spPr>
          <a:xfrm>
            <a:off x="820000" y="4885500"/>
            <a:ext cx="264500" cy="2645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0" name="Shape 30"/>
          <p:cNvSpPr/>
          <p:nvPr/>
        </p:nvSpPr>
        <p:spPr>
          <a:xfrm>
            <a:off x="760000" y="4885500"/>
            <a:ext cx="384500" cy="2645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FFFFFF"/>
                </a:solidFill>
                <a:latin typeface="+mn-lt"/>
              </a:rPr>
              <a:t>D</a:t>
            </a:r>
          </a:p>
        </p:txBody>
      </p:sp>
      <p:sp>
        <p:nvSpPr>
          <p:cNvPr id="31" name="Shape 31"/>
          <p:cNvSpPr/>
          <p:nvPr/>
        </p:nvSpPr>
        <p:spPr>
          <a:xfrm>
            <a:off x="1153060" y="4815500"/>
            <a:ext cx="9965229" cy="4045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Alert his manager so that he is sanctioned</a:t>
            </a:r>
          </a:p>
        </p:txBody>
      </p:sp>
      <p:sp>
        <p:nvSpPr>
          <p:cNvPr id="32" name="Shape 32"/>
          <p:cNvSpPr/>
          <p:nvPr/>
        </p:nvSpPr>
        <p:spPr>
          <a:xfrm>
            <a:off x="11186849" y="4925175"/>
            <a:ext cx="185149" cy="1851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6747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8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Quiz — the first move, the answer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758272" cy="340000"/>
          </a:xfrm>
          <a:prstGeom prst="roundRect">
            <a:avLst>
              <a:gd name="adj" fmla="val 5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600000"/>
            <a:ext cx="758272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FFFFFF"/>
                </a:solidFill>
                <a:latin typeface="+mn-lt"/>
              </a:rPr>
              <a:t>Quiz</a:t>
            </a:r>
          </a:p>
        </p:txBody>
      </p:sp>
      <p:sp>
        <p:nvSpPr>
          <p:cNvPr id="12" name="Shape 12"/>
          <p:cNvSpPr/>
          <p:nvPr/>
        </p:nvSpPr>
        <p:spPr>
          <a:xfrm>
            <a:off x="608560" y="2120000"/>
            <a:ext cx="10974880" cy="762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2200" dirty="0">
                <a:solidFill>
                  <a:srgbClr val="243039"/>
                </a:solidFill>
                <a:latin typeface="+mn-lt"/>
              </a:rPr>
              <a:t>A colleague tells you he pasted a client file into a personal AI account. What is the first move?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3122000"/>
            <a:ext cx="10792000" cy="404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820000" y="3192000"/>
            <a:ext cx="264500" cy="264500"/>
          </a:xfrm>
          <a:prstGeom prst="ellipse">
            <a:avLst/>
          </a:prstGeom>
          <a:solidFill>
            <a:srgbClr val="C9D3D9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760000" y="3192000"/>
            <a:ext cx="384500" cy="2645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243039"/>
                </a:solidFill>
                <a:latin typeface="+mn-lt"/>
              </a:rPr>
              <a:t>A</a:t>
            </a:r>
          </a:p>
        </p:txBody>
      </p:sp>
      <p:sp>
        <p:nvSpPr>
          <p:cNvPr id="16" name="Shape 16"/>
          <p:cNvSpPr/>
          <p:nvPr/>
        </p:nvSpPr>
        <p:spPr>
          <a:xfrm>
            <a:off x="1153060" y="3122000"/>
            <a:ext cx="9965229" cy="4045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8A979F"/>
                </a:solidFill>
                <a:latin typeface="+mn-lt"/>
              </a:rPr>
              <a:t>Reassure him: it is probably nothing</a:t>
            </a:r>
          </a:p>
        </p:txBody>
      </p:sp>
      <p:sp>
        <p:nvSpPr>
          <p:cNvPr id="17" name="Shape 17"/>
          <p:cNvSpPr/>
          <p:nvPr/>
        </p:nvSpPr>
        <p:spPr>
          <a:xfrm>
            <a:off x="11186849" y="3231675"/>
            <a:ext cx="185149" cy="1851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D3D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Shape 18"/>
          <p:cNvSpPr/>
          <p:nvPr/>
        </p:nvSpPr>
        <p:spPr>
          <a:xfrm>
            <a:off x="700000" y="3686500"/>
            <a:ext cx="10792000" cy="404500"/>
          </a:xfrm>
          <a:prstGeom prst="roundRect">
            <a:avLst>
              <a:gd name="adj" fmla="val 12000"/>
            </a:avLst>
          </a:prstGeom>
          <a:solidFill>
            <a:srgbClr val="E5ECE5"/>
          </a:solidFill>
          <a:ln w="3175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820000" y="3756500"/>
            <a:ext cx="264500" cy="264500"/>
          </a:xfrm>
          <a:prstGeom prst="ellipse">
            <a:avLst/>
          </a:prstGeom>
          <a:solidFill>
            <a:srgbClr val="566A5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760000" y="3756500"/>
            <a:ext cx="384500" cy="2645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FFFFFF"/>
                </a:solidFill>
                <a:latin typeface="+mn-lt"/>
              </a:rPr>
              <a:t>B</a:t>
            </a:r>
          </a:p>
        </p:txBody>
      </p:sp>
      <p:sp>
        <p:nvSpPr>
          <p:cNvPr id="21" name="Shape 21"/>
          <p:cNvSpPr/>
          <p:nvPr/>
        </p:nvSpPr>
        <p:spPr>
          <a:xfrm>
            <a:off x="1153060" y="3686500"/>
            <a:ext cx="9965229" cy="4045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b="1" dirty="0">
                <a:solidFill>
                  <a:srgbClr val="243039"/>
                </a:solidFill>
                <a:latin typeface="+mn-lt"/>
              </a:rPr>
              <a:t>Tell the charter’s contact right away</a:t>
            </a:r>
          </a:p>
        </p:txBody>
      </p:sp>
      <p:sp>
        <p:nvSpPr>
          <p:cNvPr id="22" name="Shape 22"/>
          <p:cNvSpPr/>
          <p:nvPr/>
        </p:nvSpPr>
        <p:spPr>
          <a:xfrm>
            <a:off x="11172962" y="3782288"/>
            <a:ext cx="212921" cy="212922"/>
          </a:xfrm>
          <a:prstGeom prst="ellipse">
            <a:avLst/>
          </a:prstGeom>
          <a:solidFill>
            <a:srgbClr val="566A5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11112962" y="3782288"/>
            <a:ext cx="332921" cy="21292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FFFFFF"/>
                </a:solidFill>
                <a:latin typeface="+mn-lt"/>
              </a:rPr>
              <a:t>✓</a:t>
            </a:r>
          </a:p>
        </p:txBody>
      </p:sp>
      <p:sp>
        <p:nvSpPr>
          <p:cNvPr id="24" name="Shape 24"/>
          <p:cNvSpPr/>
          <p:nvPr/>
        </p:nvSpPr>
        <p:spPr>
          <a:xfrm>
            <a:off x="700000" y="4251000"/>
            <a:ext cx="10792000" cy="404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820000" y="4321000"/>
            <a:ext cx="264500" cy="264500"/>
          </a:xfrm>
          <a:prstGeom prst="ellipse">
            <a:avLst/>
          </a:prstGeom>
          <a:solidFill>
            <a:srgbClr val="C9D3D9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6" name="Shape 26"/>
          <p:cNvSpPr/>
          <p:nvPr/>
        </p:nvSpPr>
        <p:spPr>
          <a:xfrm>
            <a:off x="760000" y="4321000"/>
            <a:ext cx="384500" cy="2645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243039"/>
                </a:solidFill>
                <a:latin typeface="+mn-lt"/>
              </a:rPr>
              <a:t>C</a:t>
            </a:r>
          </a:p>
        </p:txBody>
      </p:sp>
      <p:sp>
        <p:nvSpPr>
          <p:cNvPr id="27" name="Shape 27"/>
          <p:cNvSpPr/>
          <p:nvPr/>
        </p:nvSpPr>
        <p:spPr>
          <a:xfrm>
            <a:off x="1153060" y="4251000"/>
            <a:ext cx="9965229" cy="4045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8A979F"/>
                </a:solidFill>
                <a:latin typeface="+mn-lt"/>
              </a:rPr>
              <a:t>Delete the conversation yourself, and say nothing</a:t>
            </a:r>
          </a:p>
        </p:txBody>
      </p:sp>
      <p:sp>
        <p:nvSpPr>
          <p:cNvPr id="28" name="Shape 28"/>
          <p:cNvSpPr/>
          <p:nvPr/>
        </p:nvSpPr>
        <p:spPr>
          <a:xfrm>
            <a:off x="11186849" y="4360675"/>
            <a:ext cx="185149" cy="1851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D3D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700000" y="4815500"/>
            <a:ext cx="10792000" cy="404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0" name="Shape 30"/>
          <p:cNvSpPr/>
          <p:nvPr/>
        </p:nvSpPr>
        <p:spPr>
          <a:xfrm>
            <a:off x="820000" y="4885500"/>
            <a:ext cx="264500" cy="264500"/>
          </a:xfrm>
          <a:prstGeom prst="ellipse">
            <a:avLst/>
          </a:prstGeom>
          <a:solidFill>
            <a:srgbClr val="C9D3D9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1" name="Shape 31"/>
          <p:cNvSpPr/>
          <p:nvPr/>
        </p:nvSpPr>
        <p:spPr>
          <a:xfrm>
            <a:off x="760000" y="4885500"/>
            <a:ext cx="384500" cy="2645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243039"/>
                </a:solidFill>
                <a:latin typeface="+mn-lt"/>
              </a:rPr>
              <a:t>D</a:t>
            </a:r>
          </a:p>
        </p:txBody>
      </p:sp>
      <p:sp>
        <p:nvSpPr>
          <p:cNvPr id="32" name="Shape 32"/>
          <p:cNvSpPr/>
          <p:nvPr/>
        </p:nvSpPr>
        <p:spPr>
          <a:xfrm>
            <a:off x="1153060" y="4815500"/>
            <a:ext cx="9965229" cy="4045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8A979F"/>
                </a:solidFill>
                <a:latin typeface="+mn-lt"/>
              </a:rPr>
              <a:t>Alert his manager so that he is sanctioned</a:t>
            </a:r>
          </a:p>
        </p:txBody>
      </p:sp>
      <p:sp>
        <p:nvSpPr>
          <p:cNvPr id="33" name="Shape 33"/>
          <p:cNvSpPr/>
          <p:nvPr/>
        </p:nvSpPr>
        <p:spPr>
          <a:xfrm>
            <a:off x="11186849" y="4925175"/>
            <a:ext cx="185149" cy="1851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D3D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4" name="Shape 34"/>
          <p:cNvSpPr/>
          <p:nvPr/>
        </p:nvSpPr>
        <p:spPr>
          <a:xfrm>
            <a:off x="700000" y="5460000"/>
            <a:ext cx="10792000" cy="64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5" name="Shape 35"/>
          <p:cNvSpPr/>
          <p:nvPr/>
        </p:nvSpPr>
        <p:spPr>
          <a:xfrm>
            <a:off x="700000" y="5460000"/>
            <a:ext cx="60000" cy="640000"/>
          </a:xfrm>
          <a:prstGeom prst="rect">
            <a:avLst/>
          </a:prstGeom>
          <a:solidFill>
            <a:srgbClr val="566A58"/>
          </a:solidFill>
        </p:spPr>
        <p:txBody>
          <a:bodyPr/>
          <a:lstStyle/>
          <a:p>
            <a:endParaRPr/>
          </a:p>
        </p:txBody>
      </p:sp>
      <p:sp>
        <p:nvSpPr>
          <p:cNvPr id="36" name="Shape 36"/>
          <p:cNvSpPr/>
          <p:nvPr/>
        </p:nvSpPr>
        <p:spPr>
          <a:xfrm>
            <a:off x="848560" y="5460000"/>
            <a:ext cx="10614880" cy="6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Say it right away: an early report beats a perfect one, and no one is blamed for reporting.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9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Four objections, four answers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900000"/>
            <a:ext cx="5090000" cy="500000"/>
          </a:xfrm>
          <a:prstGeom prst="roundRect">
            <a:avLst/>
          </a:prstGeom>
          <a:solidFill>
            <a:srgbClr val="9DB0BC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The objection</a:t>
            </a:r>
          </a:p>
        </p:txBody>
      </p:sp>
      <p:sp>
        <p:nvSpPr>
          <p:cNvPr id="11" name="Shape 11"/>
          <p:cNvSpPr/>
          <p:nvPr/>
        </p:nvSpPr>
        <p:spPr>
          <a:xfrm>
            <a:off x="6410000" y="1900000"/>
            <a:ext cx="5090000" cy="500000"/>
          </a:xfrm>
          <a:prstGeom prst="roundRect">
            <a:avLst/>
          </a:prstGeom>
          <a:solidFill>
            <a:srgbClr val="566A5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The answer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600000"/>
            <a:ext cx="5090000" cy="65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“I don’t have the time”</a:t>
            </a:r>
          </a:p>
        </p:txBody>
      </p:sp>
      <p:sp>
        <p:nvSpPr>
          <p:cNvPr id="13" name="Shape 13"/>
          <p:cNvSpPr/>
          <p:nvPr/>
        </p:nvSpPr>
        <p:spPr>
          <a:xfrm>
            <a:off x="6410000" y="2600000"/>
            <a:ext cx="5090000" cy="650000"/>
          </a:xfrm>
          <a:prstGeom prst="roundRect">
            <a:avLst/>
          </a:prstGeom>
          <a:solidFill>
            <a:srgbClr val="EEF2ED"/>
          </a:solidFill>
          <a:ln w="1270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A few seconds, on the page, with no account and nothing to install</a:t>
            </a:r>
          </a:p>
        </p:txBody>
      </p:sp>
      <p:sp>
        <p:nvSpPr>
          <p:cNvPr id="14" name="Shape 14"/>
          <p:cNvSpPr/>
          <p:nvPr/>
        </p:nvSpPr>
        <p:spPr>
          <a:xfrm>
            <a:off x="700000" y="3450000"/>
            <a:ext cx="5090000" cy="65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“IT should just block it”</a:t>
            </a:r>
          </a:p>
        </p:txBody>
      </p:sp>
      <p:sp>
        <p:nvSpPr>
          <p:cNvPr id="15" name="Shape 15"/>
          <p:cNvSpPr/>
          <p:nvPr/>
        </p:nvSpPr>
        <p:spPr>
          <a:xfrm>
            <a:off x="6410000" y="3450000"/>
            <a:ext cx="5090000" cy="650000"/>
          </a:xfrm>
          <a:prstGeom prst="roundRect">
            <a:avLst/>
          </a:prstGeom>
          <a:solidFill>
            <a:srgbClr val="EEF2ED"/>
          </a:solidFill>
          <a:ln w="1270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Blocks get bypassed: the decision is made at the moment of the gesture</a:t>
            </a:r>
          </a:p>
        </p:txBody>
      </p:sp>
      <p:sp>
        <p:nvSpPr>
          <p:cNvPr id="16" name="Shape 16"/>
          <p:cNvSpPr/>
          <p:nvPr/>
        </p:nvSpPr>
        <p:spPr>
          <a:xfrm>
            <a:off x="700000" y="4300000"/>
            <a:ext cx="5090000" cy="65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“I’ll be watched”</a:t>
            </a:r>
          </a:p>
        </p:txBody>
      </p:sp>
      <p:sp>
        <p:nvSpPr>
          <p:cNvPr id="17" name="Shape 17"/>
          <p:cNvSpPr/>
          <p:nvPr/>
        </p:nvSpPr>
        <p:spPr>
          <a:xfrm>
            <a:off x="6410000" y="4300000"/>
            <a:ext cx="5090000" cy="650000"/>
          </a:xfrm>
          <a:prstGeom prst="roundRect">
            <a:avLst/>
          </a:prstGeom>
          <a:solidFill>
            <a:srgbClr val="EEF2ED"/>
          </a:solidFill>
          <a:ln w="1270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Volumes, never people: nobody reads what you paste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5150000"/>
            <a:ext cx="5090000" cy="65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“Our internal AI is enough”</a:t>
            </a:r>
          </a:p>
        </p:txBody>
      </p:sp>
      <p:sp>
        <p:nvSpPr>
          <p:cNvPr id="19" name="Shape 19"/>
          <p:cNvSpPr/>
          <p:nvPr/>
        </p:nvSpPr>
        <p:spPr>
          <a:xfrm>
            <a:off x="6410000" y="5150000"/>
            <a:ext cx="5090000" cy="650000"/>
          </a:xfrm>
          <a:prstGeom prst="roundRect">
            <a:avLst/>
          </a:prstGeom>
          <a:solidFill>
            <a:srgbClr val="EEF2ED"/>
          </a:solidFill>
          <a:ln w="1270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Even an approved tool only gets what the task needs</a:t>
            </a:r>
          </a:p>
        </p:txBody>
      </p:sp>
      <p:cxnSp>
        <p:nvCxnSpPr>
          <p:cNvPr id="60" name="Connector 60"/>
          <p:cNvCxnSpPr>
</p:cNvCxnSpPr>
          <p:nvPr/>
        </p:nvCxnSpPr>
        <p:spPr>
          <a:xfrm>
            <a:off x="5880000" y="2925000"/>
            <a:ext cx="44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1" name="Connector 61"/>
          <p:cNvCxnSpPr>
</p:cNvCxnSpPr>
          <p:nvPr/>
        </p:nvCxnSpPr>
        <p:spPr>
          <a:xfrm>
            <a:off x="5880000" y="3775000"/>
            <a:ext cx="44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2" name="Connector 62"/>
          <p:cNvCxnSpPr>
</p:cNvCxnSpPr>
          <p:nvPr/>
        </p:nvCxnSpPr>
        <p:spPr>
          <a:xfrm>
            <a:off x="5880000" y="4625000"/>
            <a:ext cx="44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3" name="Connector 63"/>
          <p:cNvCxnSpPr>
</p:cNvCxnSpPr>
          <p:nvPr/>
        </p:nvCxnSpPr>
        <p:spPr>
          <a:xfrm>
            <a:off x="5880000" y="5475000"/>
            <a:ext cx="44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10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“Monday, 9 a.m.” — the role play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845560"/>
            <a:ext cx="10792000" cy="1122960"/>
          </a:xfrm>
          <a:prstGeom prst="roundRect">
            <a:avLst/>
          </a:prstGeom>
          <a:solidFill>
            <a:srgbClr val="EFF4F7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920000" y="2187040"/>
            <a:ext cx="1482000" cy="440000"/>
          </a:xfrm>
          <a:prstGeom prst="roundRect">
            <a:avLst/>
          </a:prstGeom>
          <a:solidFill>
            <a:srgbClr val="66747D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980000" y="2187040"/>
            <a:ext cx="1362000" cy="4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FFFFFF"/>
                </a:solidFill>
                <a:latin typeface="+mn-lt"/>
              </a:rPr>
              <a:t>The scene</a:t>
            </a:r>
          </a:p>
        </p:txBody>
      </p:sp>
      <p:sp>
        <p:nvSpPr>
          <p:cNvPr id="13" name="Shape 13"/>
          <p:cNvSpPr/>
          <p:nvPr/>
        </p:nvSpPr>
        <p:spPr>
          <a:xfrm>
            <a:off x="2510560" y="1995560"/>
            <a:ext cx="8852880" cy="82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Monday, 9 a.m. A colleague comes to see his team’s Seal: on Friday evening, in a hurry, he pasted a list of clients and their phone numbers into an AI assistant opened with his personal account. He is afraid of being sanctioned.</a:t>
            </a:r>
          </a:p>
        </p:txBody>
      </p:sp>
      <p:sp>
        <p:nvSpPr>
          <p:cNvPr id="14" name="Shape 14"/>
          <p:cNvSpPr/>
          <p:nvPr/>
        </p:nvSpPr>
        <p:spPr>
          <a:xfrm>
            <a:off x="700000" y="3168520"/>
            <a:ext cx="3410666" cy="4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760000" y="3168520"/>
            <a:ext cx="3290666" cy="4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The colleague</a:t>
            </a:r>
          </a:p>
        </p:txBody>
      </p:sp>
      <p:sp>
        <p:nvSpPr>
          <p:cNvPr id="16" name="Shape 16"/>
          <p:cNvSpPr/>
          <p:nvPr/>
        </p:nvSpPr>
        <p:spPr>
          <a:xfrm>
            <a:off x="700000" y="3678520"/>
            <a:ext cx="3410666" cy="222592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778560" y="3948520"/>
            <a:ext cx="3253546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Worried, a little defensive</a:t>
            </a:r>
          </a:p>
        </p:txBody>
      </p:sp>
      <p:sp>
        <p:nvSpPr>
          <p:cNvPr id="18" name="Shape 18"/>
          <p:cNvSpPr/>
          <p:nvPr/>
        </p:nvSpPr>
        <p:spPr>
          <a:xfrm>
            <a:off x="778560" y="4323800"/>
            <a:ext cx="3253546" cy="143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You play it down at first: “it was only a list”. You only tell everything if you are listened to without blame.</a:t>
            </a:r>
          </a:p>
        </p:txBody>
      </p:sp>
      <p:sp>
        <p:nvSpPr>
          <p:cNvPr id="19" name="Shape 19"/>
          <p:cNvSpPr/>
          <p:nvPr/>
        </p:nvSpPr>
        <p:spPr>
          <a:xfrm>
            <a:off x="4390665" y="3168520"/>
            <a:ext cx="3410666" cy="4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0" name="Shape 20"/>
          <p:cNvSpPr/>
          <p:nvPr/>
        </p:nvSpPr>
        <p:spPr>
          <a:xfrm>
            <a:off x="4450665" y="3168520"/>
            <a:ext cx="3290665" cy="4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The Seal</a:t>
            </a:r>
          </a:p>
        </p:txBody>
      </p:sp>
      <p:sp>
        <p:nvSpPr>
          <p:cNvPr id="21" name="Shape 21"/>
          <p:cNvSpPr/>
          <p:nvPr/>
        </p:nvSpPr>
        <p:spPr>
          <a:xfrm>
            <a:off x="4390665" y="3678520"/>
            <a:ext cx="3410666" cy="222592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4469225" y="3948520"/>
            <a:ext cx="3253546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Listening, without judgement</a:t>
            </a:r>
          </a:p>
        </p:txBody>
      </p:sp>
      <p:sp>
        <p:nvSpPr>
          <p:cNvPr id="23" name="Shape 23"/>
          <p:cNvSpPr/>
          <p:nvPr/>
        </p:nvSpPr>
        <p:spPr>
          <a:xfrm>
            <a:off x="4469225" y="4323800"/>
            <a:ext cx="3253546" cy="143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Listen without blame, point to the charter’s contact, help contain. You do not judge, do not sanction and do not read the conversation.</a:t>
            </a:r>
          </a:p>
        </p:txBody>
      </p:sp>
      <p:sp>
        <p:nvSpPr>
          <p:cNvPr id="24" name="Shape 24"/>
          <p:cNvSpPr/>
          <p:nvPr/>
        </p:nvSpPr>
        <p:spPr>
          <a:xfrm>
            <a:off x="8081333" y="3168520"/>
            <a:ext cx="3410666" cy="4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8141333" y="3168520"/>
            <a:ext cx="3290666" cy="4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The observer</a:t>
            </a:r>
          </a:p>
        </p:txBody>
      </p:sp>
      <p:sp>
        <p:nvSpPr>
          <p:cNvPr id="26" name="Shape 26"/>
          <p:cNvSpPr/>
          <p:nvPr/>
        </p:nvSpPr>
        <p:spPr>
          <a:xfrm>
            <a:off x="8081333" y="3678520"/>
            <a:ext cx="3410666" cy="222592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7" name="Shape 27"/>
          <p:cNvSpPr/>
          <p:nvPr/>
        </p:nvSpPr>
        <p:spPr>
          <a:xfrm>
            <a:off x="8159893" y="3948520"/>
            <a:ext cx="3253546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Silent</a:t>
            </a:r>
          </a:p>
        </p:txBody>
      </p:sp>
      <p:sp>
        <p:nvSpPr>
          <p:cNvPr id="28" name="Shape 28"/>
          <p:cNvSpPr/>
          <p:nvPr/>
        </p:nvSpPr>
        <p:spPr>
          <a:xfrm>
            <a:off x="8159893" y="4323800"/>
            <a:ext cx="3253546" cy="143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Note the moment the colleague opens up, the first concrete action proposed, and any word that sounds like blame.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11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In threes, twenty minutes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50000"/>
            <a:ext cx="1540000" cy="48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20 minutes</a:t>
            </a:r>
          </a:p>
        </p:txBody>
      </p:sp>
      <p:sp>
        <p:nvSpPr>
          <p:cNvPr id="11" name="Shape 11"/>
          <p:cNvSpPr/>
          <p:nvPr/>
        </p:nvSpPr>
        <p:spPr>
          <a:xfrm>
            <a:off x="2440000" y="1650000"/>
            <a:ext cx="1422000" cy="48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in threes</a:t>
            </a:r>
          </a:p>
        </p:txBody>
      </p:sp>
      <p:sp>
        <p:nvSpPr>
          <p:cNvPr id="12" name="Shape 12"/>
          <p:cNvSpPr/>
          <p:nvPr/>
        </p:nvSpPr>
        <p:spPr>
          <a:xfrm>
            <a:off x="4062000" y="1650000"/>
            <a:ext cx="1776000" cy="48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three rounds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2360000"/>
            <a:ext cx="10800000" cy="364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1060000" y="2620000"/>
            <a:ext cx="10080000" cy="318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3039"/>
                </a:solidFill>
                <a:latin typeface="+mn-lt"/>
              </a:rPr>
              <a:t>1.  Each takes a role and reads the brief</a:t>
            </a:r>
          </a:p>
          <a:p>
            <a:pPr algn="l" marL="0" marR="0" indent="0">
              <a:spcBef>
                <a:spcPts val="3307"/>
              </a:spcBef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2.  Play the scene: 4 minutes</a:t>
            </a:r>
          </a:p>
          <a:p>
            <a:pPr algn="l" marL="0" marR="0" indent="0">
              <a:spcBef>
                <a:spcPts val="3307"/>
              </a:spcBef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3.  Debrief: the observer speaks first, 2 minutes</a:t>
            </a:r>
          </a:p>
          <a:p>
            <a:pPr algn="l" marL="0" marR="0" indent="0">
              <a:spcBef>
                <a:spcPts val="3307"/>
              </a:spcBef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4.  Swap roles and play again, up to three rounds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After a mistake: the Seal’s part</a:t>
            </a:r>
          </a:p>
        </p:txBody>
      </p:sp>
      <p:sp>
        <p:nvSpPr>
          <p:cNvPr id="10" name="Shape 10"/>
          <p:cNvSpPr/>
          <p:nvPr/>
        </p:nvSpPr>
        <p:spPr>
          <a:xfrm>
            <a:off x="3700000" y="1520000"/>
            <a:ext cx="4800000" cy="795000"/>
          </a:xfrm>
          <a:prstGeom prst="roundRect">
            <a:avLst/>
          </a:prstGeom>
          <a:solidFill>
            <a:srgbClr val="EFF4F7"/>
          </a:solidFill>
          <a:ln w="28575">
            <a:solidFill>
              <a:srgbClr val="C9785B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3740000" y="1520000"/>
            <a:ext cx="4720000" cy="79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Listen without blame</a:t>
            </a:r>
          </a:p>
        </p:txBody>
      </p:sp>
      <p:sp>
        <p:nvSpPr>
          <p:cNvPr id="12" name="Shape 12"/>
          <p:cNvSpPr/>
          <p:nvPr/>
        </p:nvSpPr>
        <p:spPr>
          <a:xfrm>
            <a:off x="3700000" y="2555000"/>
            <a:ext cx="4800000" cy="79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3740000" y="2555000"/>
            <a:ext cx="4720000" cy="79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Point to the charter’s contact</a:t>
            </a:r>
          </a:p>
        </p:txBody>
      </p:sp>
      <p:sp>
        <p:nvSpPr>
          <p:cNvPr id="14" name="Shape 14"/>
          <p:cNvSpPr/>
          <p:nvPr/>
        </p:nvSpPr>
        <p:spPr>
          <a:xfrm>
            <a:off x="3700000" y="3590000"/>
            <a:ext cx="4800000" cy="79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3740000" y="3590000"/>
            <a:ext cx="4720000" cy="79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Help contain: delete, revoke</a:t>
            </a:r>
          </a:p>
        </p:txBody>
      </p:sp>
      <p:sp>
        <p:nvSpPr>
          <p:cNvPr id="16" name="Shape 16"/>
          <p:cNvSpPr/>
          <p:nvPr/>
        </p:nvSpPr>
        <p:spPr>
          <a:xfrm>
            <a:off x="3700000" y="4625000"/>
            <a:ext cx="4800000" cy="79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3740000" y="4625000"/>
            <a:ext cx="4720000" cy="79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Bring the lesson back, no names</a:t>
            </a:r>
          </a:p>
        </p:txBody>
      </p:sp>
      <p:cxnSp>
        <p:nvCxnSpPr>
          <p:cNvPr id="58" name="Connector 58"/>
          <p:cNvCxnSpPr>
</p:cNvCxnSpPr>
          <p:nvPr/>
        </p:nvCxnSpPr>
        <p:spPr>
          <a:xfrm>
            <a:off x="6100000" y="2335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59" name="Connector 59"/>
          <p:cNvCxnSpPr>
</p:cNvCxnSpPr>
          <p:nvPr/>
        </p:nvCxnSpPr>
        <p:spPr>
          <a:xfrm>
            <a:off x="6100000" y="3370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0" name="Connector 60"/>
          <p:cNvCxnSpPr>
</p:cNvCxnSpPr>
          <p:nvPr/>
        </p:nvCxnSpPr>
        <p:spPr>
          <a:xfrm>
            <a:off x="6100000" y="4405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The rituals, over six months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817500"/>
            <a:ext cx="2500000" cy="3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Seals’ meeting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2167500"/>
            <a:ext cx="25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300" dirty="0" i="1">
                <a:solidFill>
                  <a:srgbClr val="66747D"/>
                </a:solidFill>
                <a:latin typeface="+mn-lt"/>
              </a:rPr>
              <a:t>once a month</a:t>
            </a:r>
          </a:p>
        </p:txBody>
      </p:sp>
      <p:sp>
        <p:nvSpPr>
          <p:cNvPr id="12" name="Shape 12"/>
          <p:cNvSpPr/>
          <p:nvPr/>
        </p:nvSpPr>
        <p:spPr>
          <a:xfrm>
            <a:off x="3450000" y="2137500"/>
            <a:ext cx="7750000" cy="2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3520000" y="20375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4" name="Shape 14"/>
          <p:cNvSpPr/>
          <p:nvPr/>
        </p:nvSpPr>
        <p:spPr>
          <a:xfrm>
            <a:off x="4970000" y="20375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6420000" y="20375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Shape 16"/>
          <p:cNvSpPr/>
          <p:nvPr/>
        </p:nvSpPr>
        <p:spPr>
          <a:xfrm>
            <a:off x="7870000" y="20375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9320000" y="20375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Shape 18"/>
          <p:cNvSpPr/>
          <p:nvPr/>
        </p:nvSpPr>
        <p:spPr>
          <a:xfrm>
            <a:off x="10770000" y="20375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9" name="Shape 19"/>
          <p:cNvSpPr/>
          <p:nvPr/>
        </p:nvSpPr>
        <p:spPr>
          <a:xfrm>
            <a:off x="700000" y="2589000"/>
            <a:ext cx="10800000" cy="12000"/>
          </a:xfrm>
          <a:prstGeom prst="rect">
            <a:avLst/>
          </a:prstGeom>
          <a:solidFill>
            <a:srgbClr val="EEF1F3"/>
          </a:solidFill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700000" y="2712500"/>
            <a:ext cx="2500000" cy="3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Seals’ newsletter</a:t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3062500"/>
            <a:ext cx="25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300" dirty="0" i="1">
                <a:solidFill>
                  <a:srgbClr val="66747D"/>
                </a:solidFill>
                <a:latin typeface="+mn-lt"/>
              </a:rPr>
              <a:t>between two meetings</a:t>
            </a:r>
          </a:p>
        </p:txBody>
      </p:sp>
      <p:sp>
        <p:nvSpPr>
          <p:cNvPr id="22" name="Shape 22"/>
          <p:cNvSpPr/>
          <p:nvPr/>
        </p:nvSpPr>
        <p:spPr>
          <a:xfrm>
            <a:off x="3450000" y="3032500"/>
            <a:ext cx="7750000" cy="2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4290000" y="297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4" name="Shape 24"/>
          <p:cNvSpPr/>
          <p:nvPr/>
        </p:nvSpPr>
        <p:spPr>
          <a:xfrm>
            <a:off x="5740000" y="297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" name="Shape 25"/>
          <p:cNvSpPr/>
          <p:nvPr/>
        </p:nvSpPr>
        <p:spPr>
          <a:xfrm>
            <a:off x="7190000" y="297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6" name="Shape 26"/>
          <p:cNvSpPr/>
          <p:nvPr/>
        </p:nvSpPr>
        <p:spPr>
          <a:xfrm>
            <a:off x="8640000" y="297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7" name="Shape 27"/>
          <p:cNvSpPr/>
          <p:nvPr/>
        </p:nvSpPr>
        <p:spPr>
          <a:xfrm>
            <a:off x="10090000" y="297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8" name="Shape 28"/>
          <p:cNvSpPr/>
          <p:nvPr/>
        </p:nvSpPr>
        <p:spPr>
          <a:xfrm>
            <a:off x="700000" y="3484000"/>
            <a:ext cx="10800000" cy="12000"/>
          </a:xfrm>
          <a:prstGeom prst="rect">
            <a:avLst/>
          </a:prstGeom>
          <a:solidFill>
            <a:srgbClr val="EEF1F3"/>
          </a:solidFill>
        </p:spPr>
        <p:txBody>
          <a:bodyPr/>
          <a:lstStyle/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700000" y="3607500"/>
            <a:ext cx="2500000" cy="3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Quarterly challenge</a:t>
            </a:r>
          </a:p>
        </p:txBody>
      </p:sp>
      <p:sp>
        <p:nvSpPr>
          <p:cNvPr id="30" name="Shape 30"/>
          <p:cNvSpPr/>
          <p:nvPr/>
        </p:nvSpPr>
        <p:spPr>
          <a:xfrm>
            <a:off x="700000" y="3957500"/>
            <a:ext cx="25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300" dirty="0" i="1">
                <a:solidFill>
                  <a:srgbClr val="66747D"/>
                </a:solidFill>
                <a:latin typeface="+mn-lt"/>
              </a:rPr>
              <a:t>one a quarter</a:t>
            </a:r>
          </a:p>
        </p:txBody>
      </p:sp>
      <p:sp>
        <p:nvSpPr>
          <p:cNvPr id="31" name="Shape 31"/>
          <p:cNvSpPr/>
          <p:nvPr/>
        </p:nvSpPr>
        <p:spPr>
          <a:xfrm>
            <a:off x="3450000" y="3927500"/>
            <a:ext cx="7750000" cy="2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32" name="Shape 32"/>
          <p:cNvSpPr/>
          <p:nvPr/>
        </p:nvSpPr>
        <p:spPr>
          <a:xfrm>
            <a:off x="5630000" y="3762500"/>
            <a:ext cx="350000" cy="35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3" name="Shape 33"/>
          <p:cNvSpPr/>
          <p:nvPr/>
        </p:nvSpPr>
        <p:spPr>
          <a:xfrm>
            <a:off x="9980000" y="3762500"/>
            <a:ext cx="350000" cy="35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4" name="Shape 34"/>
          <p:cNvSpPr/>
          <p:nvPr/>
        </p:nvSpPr>
        <p:spPr>
          <a:xfrm>
            <a:off x="700000" y="4379000"/>
            <a:ext cx="10800000" cy="12000"/>
          </a:xfrm>
          <a:prstGeom prst="rect">
            <a:avLst/>
          </a:prstGeom>
          <a:solidFill>
            <a:srgbClr val="EEF1F3"/>
          </a:solidFill>
        </p:spPr>
        <p:txBody>
          <a:bodyPr/>
          <a:lstStyle/>
          <a:p>
            <a:endParaRPr/>
          </a:p>
        </p:txBody>
      </p:sp>
      <p:sp>
        <p:nvSpPr>
          <p:cNvPr id="35" name="Shape 35"/>
          <p:cNvSpPr/>
          <p:nvPr/>
        </p:nvSpPr>
        <p:spPr>
          <a:xfrm>
            <a:off x="700000" y="4502500"/>
            <a:ext cx="2500000" cy="3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Team demo</a:t>
            </a:r>
          </a:p>
        </p:txBody>
      </p:sp>
      <p:sp>
        <p:nvSpPr>
          <p:cNvPr id="36" name="Shape 36"/>
          <p:cNvSpPr/>
          <p:nvPr/>
        </p:nvSpPr>
        <p:spPr>
          <a:xfrm>
            <a:off x="700000" y="4852500"/>
            <a:ext cx="25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300" dirty="0" i="1">
                <a:solidFill>
                  <a:srgbClr val="66747D"/>
                </a:solidFill>
                <a:latin typeface="+mn-lt"/>
              </a:rPr>
              <a:t>every fortnight, one team</a:t>
            </a:r>
          </a:p>
        </p:txBody>
      </p:sp>
      <p:sp>
        <p:nvSpPr>
          <p:cNvPr id="37" name="Shape 37"/>
          <p:cNvSpPr/>
          <p:nvPr/>
        </p:nvSpPr>
        <p:spPr>
          <a:xfrm>
            <a:off x="3450000" y="4822500"/>
            <a:ext cx="7750000" cy="2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38" name="Shape 38"/>
          <p:cNvSpPr/>
          <p:nvPr/>
        </p:nvSpPr>
        <p:spPr>
          <a:xfrm>
            <a:off x="3565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9" name="Shape 39"/>
          <p:cNvSpPr/>
          <p:nvPr/>
        </p:nvSpPr>
        <p:spPr>
          <a:xfrm>
            <a:off x="4217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0" name="Shape 40"/>
          <p:cNvSpPr/>
          <p:nvPr/>
        </p:nvSpPr>
        <p:spPr>
          <a:xfrm>
            <a:off x="4870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1" name="Shape 41"/>
          <p:cNvSpPr/>
          <p:nvPr/>
        </p:nvSpPr>
        <p:spPr>
          <a:xfrm>
            <a:off x="5522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2" name="Shape 42"/>
          <p:cNvSpPr/>
          <p:nvPr/>
        </p:nvSpPr>
        <p:spPr>
          <a:xfrm>
            <a:off x="6175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3" name="Shape 43"/>
          <p:cNvSpPr/>
          <p:nvPr/>
        </p:nvSpPr>
        <p:spPr>
          <a:xfrm>
            <a:off x="6827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4" name="Shape 44"/>
          <p:cNvSpPr/>
          <p:nvPr/>
        </p:nvSpPr>
        <p:spPr>
          <a:xfrm>
            <a:off x="7552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5" name="Shape 45"/>
          <p:cNvSpPr/>
          <p:nvPr/>
        </p:nvSpPr>
        <p:spPr>
          <a:xfrm>
            <a:off x="8205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6" name="Shape 46"/>
          <p:cNvSpPr/>
          <p:nvPr/>
        </p:nvSpPr>
        <p:spPr>
          <a:xfrm>
            <a:off x="8857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7" name="Shape 47"/>
          <p:cNvSpPr/>
          <p:nvPr/>
        </p:nvSpPr>
        <p:spPr>
          <a:xfrm>
            <a:off x="9510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8" name="Shape 48"/>
          <p:cNvSpPr/>
          <p:nvPr/>
        </p:nvSpPr>
        <p:spPr>
          <a:xfrm>
            <a:off x="10162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9" name="Shape 49"/>
          <p:cNvSpPr/>
          <p:nvPr/>
        </p:nvSpPr>
        <p:spPr>
          <a:xfrm>
            <a:off x="10815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0" name="Shape 50"/>
          <p:cNvSpPr/>
          <p:nvPr/>
        </p:nvSpPr>
        <p:spPr>
          <a:xfrm>
            <a:off x="3625000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51" name="Shape 51"/>
          <p:cNvSpPr/>
          <p:nvPr/>
        </p:nvSpPr>
        <p:spPr>
          <a:xfrm>
            <a:off x="2930000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Month 1</a:t>
            </a:r>
          </a:p>
        </p:txBody>
      </p:sp>
      <p:sp>
        <p:nvSpPr>
          <p:cNvPr id="52" name="Shape 52"/>
          <p:cNvSpPr/>
          <p:nvPr/>
        </p:nvSpPr>
        <p:spPr>
          <a:xfrm>
            <a:off x="5075000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53" name="Shape 53"/>
          <p:cNvSpPr/>
          <p:nvPr/>
        </p:nvSpPr>
        <p:spPr>
          <a:xfrm>
            <a:off x="4380000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Month 2</a:t>
            </a:r>
          </a:p>
        </p:txBody>
      </p:sp>
      <p:sp>
        <p:nvSpPr>
          <p:cNvPr id="54" name="Shape 54"/>
          <p:cNvSpPr/>
          <p:nvPr/>
        </p:nvSpPr>
        <p:spPr>
          <a:xfrm>
            <a:off x="6525000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55" name="Shape 55"/>
          <p:cNvSpPr/>
          <p:nvPr/>
        </p:nvSpPr>
        <p:spPr>
          <a:xfrm>
            <a:off x="5830000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Month 3</a:t>
            </a:r>
          </a:p>
        </p:txBody>
      </p:sp>
      <p:sp>
        <p:nvSpPr>
          <p:cNvPr id="56" name="Shape 56"/>
          <p:cNvSpPr/>
          <p:nvPr/>
        </p:nvSpPr>
        <p:spPr>
          <a:xfrm>
            <a:off x="7975000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57" name="Shape 57"/>
          <p:cNvSpPr/>
          <p:nvPr/>
        </p:nvSpPr>
        <p:spPr>
          <a:xfrm>
            <a:off x="7280000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Month 4</a:t>
            </a:r>
          </a:p>
        </p:txBody>
      </p:sp>
      <p:sp>
        <p:nvSpPr>
          <p:cNvPr id="58" name="Shape 58"/>
          <p:cNvSpPr/>
          <p:nvPr/>
        </p:nvSpPr>
        <p:spPr>
          <a:xfrm>
            <a:off x="9425000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59" name="Shape 59"/>
          <p:cNvSpPr/>
          <p:nvPr/>
        </p:nvSpPr>
        <p:spPr>
          <a:xfrm>
            <a:off x="8730000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Month 5</a:t>
            </a:r>
          </a:p>
        </p:txBody>
      </p:sp>
      <p:sp>
        <p:nvSpPr>
          <p:cNvPr id="60" name="Shape 60"/>
          <p:cNvSpPr/>
          <p:nvPr/>
        </p:nvSpPr>
        <p:spPr>
          <a:xfrm>
            <a:off x="10875000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61" name="Shape 61"/>
          <p:cNvSpPr/>
          <p:nvPr/>
        </p:nvSpPr>
        <p:spPr>
          <a:xfrm>
            <a:off x="10180000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Month 6</a:t>
            </a:r>
          </a:p>
        </p:txBody>
      </p:sp>
      <p:sp>
        <p:nvSpPr>
          <p:cNvPr id="62" name="Shape 62"/>
          <p:cNvSpPr/>
          <p:nvPr/>
        </p:nvSpPr>
        <p:spPr>
          <a:xfrm>
            <a:off x="3450000" y="58150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3" name="Shape 63"/>
          <p:cNvSpPr/>
          <p:nvPr/>
        </p:nvSpPr>
        <p:spPr>
          <a:xfrm>
            <a:off x="3700000" y="57700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4" name="Shape 64"/>
          <p:cNvSpPr/>
          <p:nvPr/>
        </p:nvSpPr>
        <p:spPr>
          <a:xfrm>
            <a:off x="4040000" y="5705000"/>
            <a:ext cx="350000" cy="35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5" name="Shape 65"/>
          <p:cNvSpPr/>
          <p:nvPr/>
        </p:nvSpPr>
        <p:spPr>
          <a:xfrm>
            <a:off x="4570000" y="5720000"/>
            <a:ext cx="40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300" dirty="0">
                <a:solidFill>
                  <a:srgbClr val="66747D"/>
                </a:solidFill>
                <a:latin typeface="+mn-lt"/>
              </a:rPr>
              <a:t>Size ∝ the time it takes</a:t>
            </a:r>
          </a:p>
        </p:txBody>
      </p:sp>
      <p:cxnSp>
        <p:nvCxnSpPr>
          <p:cNvPr id="106" name="Connector 106"/>
          <p:cNvCxnSpPr>
</p:cNvCxnSpPr>
          <p:nvPr/>
        </p:nvCxnSpPr>
        <p:spPr>
          <a:xfrm>
            <a:off x="11160000" y="2147500"/>
            <a:ext cx="16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107" name="Connector 107"/>
          <p:cNvCxnSpPr>
</p:cNvCxnSpPr>
          <p:nvPr/>
        </p:nvCxnSpPr>
        <p:spPr>
          <a:xfrm>
            <a:off x="11160000" y="3042500"/>
            <a:ext cx="16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108" name="Connector 108"/>
          <p:cNvCxnSpPr>
</p:cNvCxnSpPr>
          <p:nvPr/>
        </p:nvCxnSpPr>
        <p:spPr>
          <a:xfrm>
            <a:off x="11160000" y="3937500"/>
            <a:ext cx="16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109" name="Connector 109"/>
          <p:cNvCxnSpPr>
</p:cNvCxnSpPr>
          <p:nvPr/>
        </p:nvCxnSpPr>
        <p:spPr>
          <a:xfrm>
            <a:off x="11160000" y="4832500"/>
            <a:ext cx="16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Three levels, and what each asks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215000"/>
            <a:ext cx="1800000" cy="460000"/>
          </a:xfrm>
          <a:prstGeom prst="roundRect">
            <a:avLst/>
          </a:prstGeom>
          <a:solidFill>
            <a:srgbClr val="566A5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60000" y="2215000"/>
            <a:ext cx="1680000" cy="4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b="1" dirty="0">
                <a:solidFill>
                  <a:srgbClr val="FFFFFF"/>
                </a:solidFill>
                <a:latin typeface="+mn-lt"/>
              </a:rPr>
              <a:t>Rewards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3340000"/>
            <a:ext cx="180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760000" y="3340000"/>
            <a:ext cx="1680000" cy="4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b="1" dirty="0">
                <a:solidFill>
                  <a:srgbClr val="FFFFFF"/>
                </a:solidFill>
                <a:latin typeface="+mn-lt"/>
              </a:rPr>
              <a:t>Levels</a:t>
            </a:r>
          </a:p>
        </p:txBody>
      </p:sp>
      <p:sp>
        <p:nvSpPr>
          <p:cNvPr id="14" name="Shape 14"/>
          <p:cNvSpPr/>
          <p:nvPr/>
        </p:nvSpPr>
        <p:spPr>
          <a:xfrm>
            <a:off x="700000" y="5025000"/>
            <a:ext cx="1800000" cy="460000"/>
          </a:xfrm>
          <a:prstGeom prst="roundRect">
            <a:avLst/>
          </a:prstGeom>
          <a:solidFill>
            <a:srgbClr val="A36A32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760000" y="5025000"/>
            <a:ext cx="1680000" cy="4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b="1" dirty="0">
                <a:solidFill>
                  <a:srgbClr val="FFFFFF"/>
                </a:solidFill>
                <a:latin typeface="+mn-lt"/>
              </a:rPr>
              <a:t>Challenges</a:t>
            </a:r>
          </a:p>
        </p:txBody>
      </p:sp>
      <p:sp>
        <p:nvSpPr>
          <p:cNvPr id="16" name="Shape 16"/>
          <p:cNvSpPr/>
          <p:nvPr/>
        </p:nvSpPr>
        <p:spPr>
          <a:xfrm>
            <a:off x="2750000" y="3500000"/>
            <a:ext cx="8750000" cy="140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2860000" y="1920000"/>
            <a:ext cx="2696666" cy="1050000"/>
          </a:xfrm>
          <a:prstGeom prst="roundRect">
            <a:avLst/>
          </a:prstGeom>
          <a:solidFill>
            <a:srgbClr val="EEF2EE"/>
          </a:solidFill>
          <a:ln w="1905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2980000" y="1920000"/>
            <a:ext cx="245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dirty="0">
                <a:solidFill>
                  <a:srgbClr val="243039"/>
                </a:solidFill>
                <a:latin typeface="+mn-lt"/>
              </a:rPr>
              <a:t>The attestation and the Patch badge</a:t>
            </a:r>
          </a:p>
        </p:txBody>
      </p:sp>
      <p:sp>
        <p:nvSpPr>
          <p:cNvPr id="19" name="Shape 19"/>
          <p:cNvSpPr/>
          <p:nvPr/>
        </p:nvSpPr>
        <p:spPr>
          <a:xfrm>
            <a:off x="2860000" y="4730000"/>
            <a:ext cx="2696666" cy="1050000"/>
          </a:xfrm>
          <a:prstGeom prst="roundRect">
            <a:avLst/>
          </a:prstGeom>
          <a:solidFill>
            <a:srgbClr val="F7EFE8"/>
          </a:solidFill>
          <a:ln w="19050">
            <a:solidFill>
              <a:srgbClr val="A36A32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" name="Shape 20"/>
          <p:cNvSpPr/>
          <p:nvPr/>
        </p:nvSpPr>
        <p:spPr>
          <a:xfrm>
            <a:off x="2980000" y="4730000"/>
            <a:ext cx="245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dirty="0">
                <a:solidFill>
                  <a:srgbClr val="243039"/>
                </a:solidFill>
                <a:latin typeface="+mn-lt"/>
              </a:rPr>
              <a:t>Take the two-hour training</a:t>
            </a:r>
          </a:p>
        </p:txBody>
      </p:sp>
      <p:sp>
        <p:nvSpPr>
          <p:cNvPr id="21" name="Shape 21"/>
          <p:cNvSpPr/>
          <p:nvPr/>
        </p:nvSpPr>
        <p:spPr>
          <a:xfrm>
            <a:off x="3878333" y="3240000"/>
            <a:ext cx="660000" cy="660000"/>
          </a:xfrm>
          <a:prstGeom prst="ellipse">
            <a:avLst/>
          </a:prstGeom>
          <a:solidFill>
            <a:srgbClr val="7FA3BA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" name="Shape 22"/>
          <p:cNvSpPr/>
          <p:nvPr/>
        </p:nvSpPr>
        <p:spPr>
          <a:xfrm>
            <a:off x="3878333" y="3240000"/>
            <a:ext cx="660000" cy="6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b="1" dirty="0">
                <a:solidFill>
                  <a:srgbClr val="FFFFFF"/>
                </a:solidFill>
                <a:latin typeface="+mn-lt"/>
              </a:rPr>
              <a:t>1</a:t>
            </a:r>
          </a:p>
        </p:txBody>
      </p:sp>
      <p:sp>
        <p:nvSpPr>
          <p:cNvPr id="23" name="Shape 23"/>
          <p:cNvSpPr/>
          <p:nvPr/>
        </p:nvSpPr>
        <p:spPr>
          <a:xfrm>
            <a:off x="2810000" y="3960000"/>
            <a:ext cx="2796666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b="1" dirty="0">
                <a:solidFill>
                  <a:srgbClr val="243039"/>
                </a:solidFill>
                <a:latin typeface="+mn-lt"/>
              </a:rPr>
              <a:t>Patch</a:t>
            </a:r>
          </a:p>
        </p:txBody>
      </p:sp>
      <p:sp>
        <p:nvSpPr>
          <p:cNvPr id="24" name="Shape 24"/>
          <p:cNvSpPr/>
          <p:nvPr/>
        </p:nvSpPr>
        <p:spPr>
          <a:xfrm>
            <a:off x="5776666" y="1920000"/>
            <a:ext cx="2696666" cy="1050000"/>
          </a:xfrm>
          <a:prstGeom prst="roundRect">
            <a:avLst/>
          </a:prstGeom>
          <a:solidFill>
            <a:srgbClr val="EEF2EE"/>
          </a:solidFill>
          <a:ln w="1905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5896666" y="1920000"/>
            <a:ext cx="245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dirty="0">
                <a:solidFill>
                  <a:srgbClr val="243039"/>
                </a:solidFill>
                <a:latin typeface="+mn-lt"/>
              </a:rPr>
              <a:t>The Rivet badge, the demo materials</a:t>
            </a:r>
          </a:p>
        </p:txBody>
      </p:sp>
      <p:sp>
        <p:nvSpPr>
          <p:cNvPr id="26" name="Shape 26"/>
          <p:cNvSpPr/>
          <p:nvPr/>
        </p:nvSpPr>
        <p:spPr>
          <a:xfrm>
            <a:off x="5776666" y="4730000"/>
            <a:ext cx="2696666" cy="1050000"/>
          </a:xfrm>
          <a:prstGeom prst="roundRect">
            <a:avLst/>
          </a:prstGeom>
          <a:solidFill>
            <a:srgbClr val="F7EFE8"/>
          </a:solidFill>
          <a:ln w="19050">
            <a:solidFill>
              <a:srgbClr val="A36A32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7" name="Shape 27"/>
          <p:cNvSpPr/>
          <p:nvPr/>
        </p:nvSpPr>
        <p:spPr>
          <a:xfrm>
            <a:off x="5896666" y="4730000"/>
            <a:ext cx="245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dirty="0">
                <a:solidFill>
                  <a:srgbClr val="243039"/>
                </a:solidFill>
                <a:latin typeface="+mn-lt"/>
              </a:rPr>
              <a:t>Run a demo in your team</a:t>
            </a:r>
          </a:p>
        </p:txBody>
      </p:sp>
      <p:sp>
        <p:nvSpPr>
          <p:cNvPr id="28" name="Shape 28"/>
          <p:cNvSpPr/>
          <p:nvPr/>
        </p:nvSpPr>
        <p:spPr>
          <a:xfrm>
            <a:off x="6795000" y="3240000"/>
            <a:ext cx="660000" cy="660000"/>
          </a:xfrm>
          <a:prstGeom prst="ellipse">
            <a:avLst/>
          </a:prstGeom>
          <a:solidFill>
            <a:srgbClr val="527F99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6795000" y="3240000"/>
            <a:ext cx="660000" cy="6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b="1" dirty="0">
                <a:solidFill>
                  <a:srgbClr val="FFFFFF"/>
                </a:solidFill>
                <a:latin typeface="+mn-lt"/>
              </a:rPr>
              <a:t>2</a:t>
            </a:r>
          </a:p>
        </p:txBody>
      </p:sp>
      <p:sp>
        <p:nvSpPr>
          <p:cNvPr id="30" name="Shape 30"/>
          <p:cNvSpPr/>
          <p:nvPr/>
        </p:nvSpPr>
        <p:spPr>
          <a:xfrm>
            <a:off x="5726666" y="3960000"/>
            <a:ext cx="2796666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b="1" dirty="0">
                <a:solidFill>
                  <a:srgbClr val="243039"/>
                </a:solidFill>
                <a:latin typeface="+mn-lt"/>
              </a:rPr>
              <a:t>Rivet</a:t>
            </a:r>
          </a:p>
        </p:txBody>
      </p:sp>
      <p:sp>
        <p:nvSpPr>
          <p:cNvPr id="31" name="Shape 31"/>
          <p:cNvSpPr/>
          <p:nvPr/>
        </p:nvSpPr>
        <p:spPr>
          <a:xfrm>
            <a:off x="8693332" y="1920000"/>
            <a:ext cx="2696666" cy="1050000"/>
          </a:xfrm>
          <a:prstGeom prst="roundRect">
            <a:avLst/>
          </a:prstGeom>
          <a:solidFill>
            <a:srgbClr val="EEF2EE"/>
          </a:solidFill>
          <a:ln w="1905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2" name="Shape 32"/>
          <p:cNvSpPr/>
          <p:nvPr/>
        </p:nvSpPr>
        <p:spPr>
          <a:xfrm>
            <a:off x="8813332" y="1920000"/>
            <a:ext cx="245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dirty="0">
                <a:solidFill>
                  <a:srgbClr val="243039"/>
                </a:solidFill>
                <a:latin typeface="+mn-lt"/>
              </a:rPr>
              <a:t>The Great Seal badge, a meeting to lead</a:t>
            </a:r>
          </a:p>
        </p:txBody>
      </p:sp>
      <p:sp>
        <p:nvSpPr>
          <p:cNvPr id="33" name="Shape 33"/>
          <p:cNvSpPr/>
          <p:nvPr/>
        </p:nvSpPr>
        <p:spPr>
          <a:xfrm>
            <a:off x="8693332" y="4730000"/>
            <a:ext cx="2696666" cy="1050000"/>
          </a:xfrm>
          <a:prstGeom prst="roundRect">
            <a:avLst/>
          </a:prstGeom>
          <a:solidFill>
            <a:srgbClr val="F7EFE8"/>
          </a:solidFill>
          <a:ln w="19050">
            <a:solidFill>
              <a:srgbClr val="A36A32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4" name="Shape 34"/>
          <p:cNvSpPr/>
          <p:nvPr/>
        </p:nvSpPr>
        <p:spPr>
          <a:xfrm>
            <a:off x="8813332" y="4730000"/>
            <a:ext cx="245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dirty="0">
                <a:solidFill>
                  <a:srgbClr val="243039"/>
                </a:solidFill>
                <a:latin typeface="+mn-lt"/>
              </a:rPr>
              <a:t>Turn a lesson into a charter change</a:t>
            </a:r>
          </a:p>
        </p:txBody>
      </p:sp>
      <p:sp>
        <p:nvSpPr>
          <p:cNvPr id="35" name="Shape 35"/>
          <p:cNvSpPr/>
          <p:nvPr/>
        </p:nvSpPr>
        <p:spPr>
          <a:xfrm>
            <a:off x="9711666" y="3240000"/>
            <a:ext cx="660000" cy="66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6" name="Shape 36"/>
          <p:cNvSpPr/>
          <p:nvPr/>
        </p:nvSpPr>
        <p:spPr>
          <a:xfrm>
            <a:off x="9711666" y="3240000"/>
            <a:ext cx="660000" cy="6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b="1" dirty="0">
                <a:solidFill>
                  <a:srgbClr val="FFFFFF"/>
                </a:solidFill>
                <a:latin typeface="+mn-lt"/>
              </a:rPr>
              <a:t>3</a:t>
            </a:r>
          </a:p>
        </p:txBody>
      </p:sp>
      <p:sp>
        <p:nvSpPr>
          <p:cNvPr id="37" name="Shape 37"/>
          <p:cNvSpPr/>
          <p:nvPr/>
        </p:nvSpPr>
        <p:spPr>
          <a:xfrm>
            <a:off x="8643332" y="3960000"/>
            <a:ext cx="2796666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b="1" dirty="0">
                <a:solidFill>
                  <a:srgbClr val="243039"/>
                </a:solidFill>
                <a:latin typeface="+mn-lt"/>
              </a:rPr>
              <a:t>Great Seal</a:t>
            </a:r>
          </a:p>
        </p:txBody>
      </p:sp>
      <p:cxnSp>
        <p:nvCxnSpPr>
          <p:cNvPr id="78" name="Connector 78"/>
          <p:cNvCxnSpPr>
</p:cNvCxnSpPr>
          <p:nvPr/>
        </p:nvCxnSpPr>
        <p:spPr>
          <a:xfrm>
            <a:off x="4208333" y="2970000"/>
            <a:ext cx="0" cy="270000"/>
          </a:xfrm>
          <a:prstGeom prst="straightConnector1">
            <a:avLst/>
          </a:prstGeom>
          <a:ln w="19050">
            <a:solidFill>
              <a:srgbClr val="C7D2D9"/>
            </a:solidFill>
            <a:prstDash val="solid"/>
          </a:ln>
        </p:spPr>
      </p:cxnSp>
      <p:cxnSp>
        <p:nvCxnSpPr>
          <p:cNvPr id="79" name="Connector 79"/>
          <p:cNvCxnSpPr>
</p:cNvCxnSpPr>
          <p:nvPr/>
        </p:nvCxnSpPr>
        <p:spPr>
          <a:xfrm>
            <a:off x="4208333" y="4340000"/>
            <a:ext cx="0" cy="390000"/>
          </a:xfrm>
          <a:prstGeom prst="straightConnector1">
            <a:avLst/>
          </a:prstGeom>
          <a:ln w="19050">
            <a:solidFill>
              <a:srgbClr val="C7D2D9"/>
            </a:solidFill>
            <a:prstDash val="solid"/>
          </a:ln>
        </p:spPr>
      </p:cxnSp>
      <p:cxnSp>
        <p:nvCxnSpPr>
          <p:cNvPr id="80" name="Connector 80"/>
          <p:cNvCxnSpPr>
</p:cNvCxnSpPr>
          <p:nvPr/>
        </p:nvCxnSpPr>
        <p:spPr>
          <a:xfrm>
            <a:off x="7125000" y="2970000"/>
            <a:ext cx="0" cy="270000"/>
          </a:xfrm>
          <a:prstGeom prst="straightConnector1">
            <a:avLst/>
          </a:prstGeom>
          <a:ln w="19050">
            <a:solidFill>
              <a:srgbClr val="C7D2D9"/>
            </a:solidFill>
            <a:prstDash val="solid"/>
          </a:ln>
        </p:spPr>
      </p:cxnSp>
      <p:cxnSp>
        <p:nvCxnSpPr>
          <p:cNvPr id="81" name="Connector 81"/>
          <p:cNvCxnSpPr>
</p:cNvCxnSpPr>
          <p:nvPr/>
        </p:nvCxnSpPr>
        <p:spPr>
          <a:xfrm>
            <a:off x="7125000" y="4340000"/>
            <a:ext cx="0" cy="390000"/>
          </a:xfrm>
          <a:prstGeom prst="straightConnector1">
            <a:avLst/>
          </a:prstGeom>
          <a:ln w="19050">
            <a:solidFill>
              <a:srgbClr val="C7D2D9"/>
            </a:solidFill>
            <a:prstDash val="solid"/>
          </a:ln>
        </p:spPr>
      </p:cxnSp>
      <p:cxnSp>
        <p:nvCxnSpPr>
          <p:cNvPr id="82" name="Connector 82"/>
          <p:cNvCxnSpPr>
</p:cNvCxnSpPr>
          <p:nvPr/>
        </p:nvCxnSpPr>
        <p:spPr>
          <a:xfrm>
            <a:off x="10041666" y="2970000"/>
            <a:ext cx="0" cy="270000"/>
          </a:xfrm>
          <a:prstGeom prst="straightConnector1">
            <a:avLst/>
          </a:prstGeom>
          <a:ln w="19050">
            <a:solidFill>
              <a:srgbClr val="C7D2D9"/>
            </a:solidFill>
            <a:prstDash val="solid"/>
          </a:ln>
        </p:spPr>
      </p:cxnSp>
      <p:cxnSp>
        <p:nvCxnSpPr>
          <p:cNvPr id="83" name="Connector 83"/>
          <p:cNvCxnSpPr>
</p:cNvCxnSpPr>
          <p:nvPr/>
        </p:nvCxnSpPr>
        <p:spPr>
          <a:xfrm>
            <a:off x="10041666" y="4340000"/>
            <a:ext cx="0" cy="390000"/>
          </a:xfrm>
          <a:prstGeom prst="straightConnector1">
            <a:avLst/>
          </a:prstGeom>
          <a:ln w="19050">
            <a:solidFill>
              <a:srgbClr val="C7D2D9"/>
            </a:solidFill>
            <a:prstDash val="soli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The points — an example to adapt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10792000" cy="76998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90000" y="1690000"/>
            <a:ext cx="1000000" cy="58998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790000" y="1690000"/>
            <a:ext cx="1000000" cy="58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600" dirty="0">
                <a:solidFill>
                  <a:srgbClr val="FFFFFF"/>
                </a:solidFill>
                <a:latin typeface="+mj-lt"/>
              </a:rPr>
              <a:t>+5</a:t>
            </a:r>
          </a:p>
        </p:txBody>
      </p:sp>
      <p:sp>
        <p:nvSpPr>
          <p:cNvPr id="13" name="Shape 13"/>
          <p:cNvSpPr/>
          <p:nvPr/>
        </p:nvSpPr>
        <p:spPr>
          <a:xfrm>
            <a:off x="1828560" y="1600000"/>
            <a:ext cx="1668704" cy="76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b="1" dirty="0">
                <a:solidFill>
                  <a:srgbClr val="243039"/>
                </a:solidFill>
                <a:latin typeface="+mn-lt"/>
              </a:rPr>
              <a:t>Demo</a:t>
            </a:r>
          </a:p>
        </p:txBody>
      </p:sp>
      <p:sp>
        <p:nvSpPr>
          <p:cNvPr id="14" name="Shape 14"/>
          <p:cNvSpPr/>
          <p:nvPr/>
        </p:nvSpPr>
        <p:spPr>
          <a:xfrm>
            <a:off x="3514384" y="1600000"/>
            <a:ext cx="7959056" cy="76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Run a demo of the tool in a team, on a fictional text.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2499980"/>
            <a:ext cx="10792000" cy="76998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790000" y="2589980"/>
            <a:ext cx="1000000" cy="58998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790000" y="2589980"/>
            <a:ext cx="1000000" cy="58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600" dirty="0">
                <a:solidFill>
                  <a:srgbClr val="FFFFFF"/>
                </a:solidFill>
                <a:latin typeface="+mj-lt"/>
              </a:rPr>
              <a:t>+3</a:t>
            </a:r>
          </a:p>
        </p:txBody>
      </p:sp>
      <p:sp>
        <p:nvSpPr>
          <p:cNvPr id="18" name="Shape 18"/>
          <p:cNvSpPr/>
          <p:nvPr/>
        </p:nvSpPr>
        <p:spPr>
          <a:xfrm>
            <a:off x="1828560" y="2499980"/>
            <a:ext cx="1668704" cy="76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b="1" dirty="0">
                <a:solidFill>
                  <a:srgbClr val="243039"/>
                </a:solidFill>
                <a:latin typeface="+mn-lt"/>
              </a:rPr>
              <a:t>Question</a:t>
            </a:r>
          </a:p>
        </p:txBody>
      </p:sp>
      <p:sp>
        <p:nvSpPr>
          <p:cNvPr id="19" name="Shape 19"/>
          <p:cNvSpPr/>
          <p:nvPr/>
        </p:nvSpPr>
        <p:spPr>
          <a:xfrm>
            <a:off x="3514384" y="2499980"/>
            <a:ext cx="7959056" cy="76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Answer a question and add it to the Seals’ FAQ.</a:t>
            </a:r>
          </a:p>
        </p:txBody>
      </p:sp>
      <p:sp>
        <p:nvSpPr>
          <p:cNvPr id="20" name="Shape 20"/>
          <p:cNvSpPr/>
          <p:nvPr/>
        </p:nvSpPr>
        <p:spPr>
          <a:xfrm>
            <a:off x="700000" y="3399960"/>
            <a:ext cx="10792000" cy="76998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790000" y="3489960"/>
            <a:ext cx="1000000" cy="58998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790000" y="3489960"/>
            <a:ext cx="1000000" cy="58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600" dirty="0">
                <a:solidFill>
                  <a:srgbClr val="FFFFFF"/>
                </a:solidFill>
                <a:latin typeface="+mj-lt"/>
              </a:rPr>
              <a:t>+3</a:t>
            </a:r>
          </a:p>
        </p:txBody>
      </p:sp>
      <p:sp>
        <p:nvSpPr>
          <p:cNvPr id="23" name="Shape 23"/>
          <p:cNvSpPr/>
          <p:nvPr/>
        </p:nvSpPr>
        <p:spPr>
          <a:xfrm>
            <a:off x="1828560" y="3399960"/>
            <a:ext cx="1668704" cy="76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b="1" dirty="0">
                <a:solidFill>
                  <a:srgbClr val="243039"/>
                </a:solidFill>
                <a:latin typeface="+mn-lt"/>
              </a:rPr>
              <a:t>Lesson</a:t>
            </a:r>
          </a:p>
        </p:txBody>
      </p:sp>
      <p:sp>
        <p:nvSpPr>
          <p:cNvPr id="24" name="Shape 24"/>
          <p:cNvSpPr/>
          <p:nvPr/>
        </p:nvSpPr>
        <p:spPr>
          <a:xfrm>
            <a:off x="3514384" y="3399960"/>
            <a:ext cx="7959056" cy="76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Bring an incident’s lesson to the meeting, with no name or detail that points to anyone.</a:t>
            </a:r>
          </a:p>
        </p:txBody>
      </p:sp>
      <p:sp>
        <p:nvSpPr>
          <p:cNvPr id="25" name="Shape 25"/>
          <p:cNvSpPr/>
          <p:nvPr/>
        </p:nvSpPr>
        <p:spPr>
          <a:xfrm>
            <a:off x="700000" y="4299940"/>
            <a:ext cx="10792000" cy="76998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6" name="Shape 26"/>
          <p:cNvSpPr/>
          <p:nvPr/>
        </p:nvSpPr>
        <p:spPr>
          <a:xfrm>
            <a:off x="790000" y="4389940"/>
            <a:ext cx="1000000" cy="58998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7" name="Shape 27"/>
          <p:cNvSpPr/>
          <p:nvPr/>
        </p:nvSpPr>
        <p:spPr>
          <a:xfrm>
            <a:off x="790000" y="4389940"/>
            <a:ext cx="1000000" cy="58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600" dirty="0">
                <a:solidFill>
                  <a:srgbClr val="FFFFFF"/>
                </a:solidFill>
                <a:latin typeface="+mj-lt"/>
              </a:rPr>
              <a:t>+10</a:t>
            </a:r>
          </a:p>
        </p:txBody>
      </p:sp>
      <p:sp>
        <p:nvSpPr>
          <p:cNvPr id="28" name="Shape 28"/>
          <p:cNvSpPr/>
          <p:nvPr/>
        </p:nvSpPr>
        <p:spPr>
          <a:xfrm>
            <a:off x="1828560" y="4299940"/>
            <a:ext cx="1668704" cy="76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b="1" dirty="0">
                <a:solidFill>
                  <a:srgbClr val="243039"/>
                </a:solidFill>
                <a:latin typeface="+mn-lt"/>
              </a:rPr>
              <a:t>Improvement</a:t>
            </a:r>
          </a:p>
        </p:txBody>
      </p:sp>
      <p:sp>
        <p:nvSpPr>
          <p:cNvPr id="29" name="Shape 29"/>
          <p:cNvSpPr/>
          <p:nvPr/>
        </p:nvSpPr>
        <p:spPr>
          <a:xfrm>
            <a:off x="3514384" y="4299940"/>
            <a:ext cx="7959056" cy="76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Propose a change the committee adopts in the charter or the list of tools.</a:t>
            </a:r>
          </a:p>
        </p:txBody>
      </p:sp>
      <p:sp>
        <p:nvSpPr>
          <p:cNvPr id="30" name="Shape 30"/>
          <p:cNvSpPr/>
          <p:nvPr/>
        </p:nvSpPr>
        <p:spPr>
          <a:xfrm>
            <a:off x="700000" y="5289920"/>
            <a:ext cx="5256000" cy="860079"/>
          </a:xfrm>
          <a:prstGeom prst="roundRect">
            <a:avLst/>
          </a:prstGeom>
          <a:solidFill>
            <a:srgbClr val="EDF2ED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1" name="Shape 31"/>
          <p:cNvSpPr/>
          <p:nvPr/>
        </p:nvSpPr>
        <p:spPr>
          <a:xfrm>
            <a:off x="810000" y="5499960"/>
            <a:ext cx="1733520" cy="440000"/>
          </a:xfrm>
          <a:prstGeom prst="roundRect">
            <a:avLst/>
          </a:prstGeom>
          <a:solidFill>
            <a:srgbClr val="566A5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2" name="Shape 32"/>
          <p:cNvSpPr/>
          <p:nvPr/>
        </p:nvSpPr>
        <p:spPr>
          <a:xfrm>
            <a:off x="870000" y="5499960"/>
            <a:ext cx="1613520" cy="4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FFFFFF"/>
                </a:solidFill>
                <a:latin typeface="+mn-lt"/>
              </a:rPr>
              <a:t>✓  Each quarter</a:t>
            </a:r>
          </a:p>
        </p:txBody>
      </p:sp>
      <p:sp>
        <p:nvSpPr>
          <p:cNvPr id="33" name="Shape 33"/>
          <p:cNvSpPr/>
          <p:nvPr/>
        </p:nvSpPr>
        <p:spPr>
          <a:xfrm>
            <a:off x="2612080" y="5289920"/>
            <a:ext cx="3325360" cy="8600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Points open the levels; the meeting celebrates the quarter’s contributions.</a:t>
            </a:r>
          </a:p>
        </p:txBody>
      </p:sp>
      <p:sp>
        <p:nvSpPr>
          <p:cNvPr id="34" name="Shape 34"/>
          <p:cNvSpPr/>
          <p:nvPr/>
        </p:nvSpPr>
        <p:spPr>
          <a:xfrm>
            <a:off x="6236000" y="5289920"/>
            <a:ext cx="5256000" cy="860079"/>
          </a:xfrm>
          <a:prstGeom prst="roundRect">
            <a:avLst/>
          </a:prstGeom>
          <a:solidFill>
            <a:srgbClr val="F3E8E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5" name="Shape 35"/>
          <p:cNvSpPr/>
          <p:nvPr/>
        </p:nvSpPr>
        <p:spPr>
          <a:xfrm>
            <a:off x="6346000" y="5499960"/>
            <a:ext cx="1733520" cy="440000"/>
          </a:xfrm>
          <a:prstGeom prst="roundRect">
            <a:avLst/>
          </a:prstGeom>
          <a:solidFill>
            <a:srgbClr val="9B4B50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6" name="Shape 36"/>
          <p:cNvSpPr/>
          <p:nvPr/>
        </p:nvSpPr>
        <p:spPr>
          <a:xfrm>
            <a:off x="6406000" y="5499960"/>
            <a:ext cx="1613520" cy="4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FFFFFF"/>
                </a:solidFill>
                <a:latin typeface="+mn-lt"/>
              </a:rPr>
              <a:t>✗  Never</a:t>
            </a:r>
          </a:p>
        </p:txBody>
      </p:sp>
      <p:sp>
        <p:nvSpPr>
          <p:cNvPr id="37" name="Shape 37"/>
          <p:cNvSpPr/>
          <p:nvPr/>
        </p:nvSpPr>
        <p:spPr>
          <a:xfrm>
            <a:off x="8148080" y="5289920"/>
            <a:ext cx="3325360" cy="8600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No points for reporting a colleague, nor for a number of incidents: we count useful gestures.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The network, from the core to the relays</a:t>
            </a:r>
          </a:p>
        </p:txBody>
      </p:sp>
      <p:sp>
        <p:nvSpPr>
          <p:cNvPr id="10" name="Shape 10"/>
          <p:cNvSpPr/>
          <p:nvPr/>
        </p:nvSpPr>
        <p:spPr>
          <a:xfrm>
            <a:off x="4189000" y="1559000"/>
            <a:ext cx="3822000" cy="3822000"/>
          </a:xfrm>
          <a:prstGeom prst="ellipse">
            <a:avLst/>
          </a:prstGeom>
          <a:solidFill>
            <a:srgbClr val="EFF4F7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4826000" y="2196000"/>
            <a:ext cx="2548000" cy="2548000"/>
          </a:xfrm>
          <a:prstGeom prst="ellipse">
            <a:avLst/>
          </a:prstGeom>
          <a:solidFill>
            <a:srgbClr val="C6D2DA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" name="Shape 12"/>
          <p:cNvSpPr/>
          <p:nvPr/>
        </p:nvSpPr>
        <p:spPr>
          <a:xfrm>
            <a:off x="5463000" y="2833000"/>
            <a:ext cx="1274000" cy="1274000"/>
          </a:xfrm>
          <a:prstGeom prst="ellipse">
            <a:avLst/>
          </a:prstGeom>
          <a:solidFill>
            <a:srgbClr val="9DB0BC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4500000" y="1727500"/>
            <a:ext cx="32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b="1" dirty="0">
                <a:solidFill>
                  <a:srgbClr val="243039"/>
                </a:solidFill>
                <a:latin typeface="+mn-lt"/>
              </a:rPr>
              <a:t>Occasional relays</a:t>
            </a:r>
          </a:p>
        </p:txBody>
      </p:sp>
      <p:sp>
        <p:nvSpPr>
          <p:cNvPr id="14" name="Shape 14"/>
          <p:cNvSpPr/>
          <p:nvPr/>
        </p:nvSpPr>
        <p:spPr>
          <a:xfrm>
            <a:off x="4500000" y="2364500"/>
            <a:ext cx="32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b="1" dirty="0">
                <a:solidFill>
                  <a:srgbClr val="243039"/>
                </a:solidFill>
                <a:latin typeface="+mn-lt"/>
              </a:rPr>
              <a:t>Active Seals</a:t>
            </a:r>
          </a:p>
        </p:txBody>
      </p:sp>
      <p:sp>
        <p:nvSpPr>
          <p:cNvPr id="15" name="Shape 15"/>
          <p:cNvSpPr/>
          <p:nvPr/>
        </p:nvSpPr>
        <p:spPr>
          <a:xfrm>
            <a:off x="4500000" y="3320000"/>
            <a:ext cx="32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b="1" dirty="0">
                <a:solidFill>
                  <a:srgbClr val="243039"/>
                </a:solidFill>
                <a:latin typeface="+mn-lt"/>
              </a:rPr>
              <a:t>DPO, leads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10" name="Shape 10"/>
          <p:cNvSpPr/>
          <p:nvPr/>
        </p:nvSpPr>
        <p:spPr>
          <a:xfrm>
            <a:off x="1796000" y="1729000"/>
            <a:ext cx="8600000" cy="340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4716000" y="2049000"/>
            <a:ext cx="276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Training attestation</a:t>
            </a:r>
          </a:p>
        </p:txBody>
      </p:sp>
      <p:sp>
        <p:nvSpPr>
          <p:cNvPr id="12" name="Shape 12"/>
          <p:cNvSpPr/>
          <p:nvPr/>
        </p:nvSpPr>
        <p:spPr>
          <a:xfrm>
            <a:off x="2116000" y="2749000"/>
            <a:ext cx="796000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800" dirty="0">
                <a:solidFill>
                  <a:srgbClr val="243039"/>
                </a:solidFill>
                <a:latin typeface="+mj-lt"/>
              </a:rPr>
              <a:t>[Organisation] attests that [First Last] took the Seals training, two hours, on [date].</a:t>
            </a:r>
          </a:p>
        </p:txBody>
      </p:sp>
      <p:sp>
        <p:nvSpPr>
          <p:cNvPr id="13" name="Shape 13"/>
          <p:cNvSpPr/>
          <p:nvPr/>
        </p:nvSpPr>
        <p:spPr>
          <a:xfrm>
            <a:off x="2116000" y="4289000"/>
            <a:ext cx="7960000" cy="5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66747D"/>
                </a:solidFill>
                <a:latin typeface="+mn-lt"/>
              </a:rPr>
              <a:t>A record of training, not a certification: the AI Act requires none. For [Organisation]: [name, role, signature].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18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3000" b="0" i="0" dirty="0">
                <a:solidFill>
                  <a:srgbClr val="A85F49"/>
                </a:solidFill>
                <a:latin typeface="+mj-lt"/>
              </a:rPr>
              <a:t>Sealing together, watching no one.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4000000"/>
            <a:ext cx="108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66747D"/>
                </a:solidFill>
                <a:latin typeface="+mn-lt"/>
              </a:rPr>
              <a:t>Next Seals’ meeting: [date] · [channel]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470000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65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1.</a:t>
            </a:r>
          </a:p>
        </p:txBody>
      </p:sp>
      <p:sp>
        <p:nvSpPr>
          <p:cNvPr id="13" name="Shape 13"/>
          <p:cNvSpPr/>
          <p:nvPr/>
        </p:nvSpPr>
        <p:spPr>
          <a:xfrm>
            <a:off x="103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Show the tool in your team before [date]</a:t>
            </a:r>
          </a:p>
        </p:txBody>
      </p:sp>
      <p:sp>
        <p:nvSpPr>
          <p:cNvPr id="14" name="Shape 14"/>
          <p:cNvSpPr/>
          <p:nvPr/>
        </p:nvSpPr>
        <p:spPr>
          <a:xfrm>
            <a:off x="437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2.</a:t>
            </a:r>
          </a:p>
        </p:txBody>
      </p:sp>
      <p:sp>
        <p:nvSpPr>
          <p:cNvPr id="15" name="Shape 15"/>
          <p:cNvSpPr/>
          <p:nvPr/>
        </p:nvSpPr>
        <p:spPr>
          <a:xfrm>
            <a:off x="475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Join the Seals’ channel: [link]</a:t>
            </a:r>
          </a:p>
        </p:txBody>
      </p:sp>
      <p:sp>
        <p:nvSpPr>
          <p:cNvPr id="16" name="Shape 16"/>
          <p:cNvSpPr/>
          <p:nvPr/>
        </p:nvSpPr>
        <p:spPr>
          <a:xfrm>
            <a:off x="809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3.</a:t>
            </a:r>
          </a:p>
        </p:txBody>
      </p:sp>
      <p:sp>
        <p:nvSpPr>
          <p:cNvPr id="17" name="Shape 17"/>
          <p:cNvSpPr/>
          <p:nvPr/>
        </p:nvSpPr>
        <p:spPr>
          <a:xfrm>
            <a:off x="847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Bring your questions to the meeting on [date]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19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Licence — keep this notice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Source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Adapted from the DoNotLeak kit published by Contee (https://donotleak.contee.eu/dpo) under the Creative Commons Attribution-ShareAlike 4.0 licence (CC BY-SA 4.0, https://creativecommons.org/licenses/by-sa/4.0/deed.en).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60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3680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What you may do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3680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You may copy, adapt and share it, for any purpose, crediting Contee.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7657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04208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If you adapt it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04208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ShareAlike: if you publish an adapted version, publish it under the same licence, so that everyone can benefit from the improvements in turn.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20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e">
  <a:themeElements>
    <a:clrScheme name="Contee">
      <a:dk1>
        <a:srgbClr val="243039"/>
      </a:dk1>
      <a:lt1>
        <a:srgbClr val="F7F9FA"/>
      </a:lt1>
      <a:dk2>
        <a:srgbClr val="302621"/>
      </a:dk2>
      <a:lt2>
        <a:srgbClr val="EFF4F7"/>
      </a:lt2>
      <a:accent1>
        <a:srgbClr val="245B78"/>
      </a:accent1>
      <a:accent2>
        <a:srgbClr val="C9785B"/>
      </a:accent2>
      <a:accent3>
        <a:srgbClr val="347AA5"/>
      </a:accent3>
      <a:accent4>
        <a:srgbClr val="566A58"/>
      </a:accent4>
      <a:accent5>
        <a:srgbClr val="A36A32"/>
      </a:accent5>
      <a:accent6>
        <a:srgbClr val="A85F49"/>
      </a:accent6>
      <a:hlink>
        <a:srgbClr val="347AA5"/>
      </a:hlink>
      <a:folHlink>
        <a:srgbClr val="66747D"/>
      </a:folHlink>
    </a:clrScheme>
    <a:fontScheme name="Office">
      <a:majorFont>
        <a:latin typeface="Book Antiqu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pptx-rs</Application>
  <PresentationFormat>On-screen Show (4:3)</PresentationFormat>
  <Paragraphs>0</Paragraphs>
  <Slides>20</Slides>
  <Notes>18</Notes>
  <HiddenSlides>0</HiddenSlides>
  <MMClips>0</MMClips>
  <ScaleCrop>false</ScaleCrop>
  <HeadingPairs>
    <vt:vector size="2" baseType="variant">
      <vt:variant>
        <vt:lpstr>Slide Titles</vt:lpstr>
      </vt:variant>
      <vt:variant>
        <vt:i4>20</vt:i4>
      </vt:variant>
    </vt:vector>
  </HeadingPairs>
  <TitlesOfParts>
    <vt:vector size="20" baseType="lpstr">
      <vt:lpstr>Slide 1</vt:lpstr>
      <vt:lpstr>Two hours, six parts</vt:lpstr>
      <vt:lpstr>S.E.A.L. — Seal and Engage Against Leaks</vt:lpstr>
      <vt:lpstr>The role of a Seal</vt:lpstr>
      <vt:lpstr>The reflex, in four panels</vt:lpstr>
      <vt:lpstr>Paste as is, or protect first?</vt:lpstr>
      <vt:lpstr>Paste as is, or protect first? — the answer</vt:lpstr>
      <vt:lpstr>Quiz — the first move</vt:lpstr>
      <vt:lpstr>Quiz — the first move, the answer</vt:lpstr>
      <vt:lpstr>Four objections, four answers</vt:lpstr>
      <vt:lpstr>“Monday, 9 a.m.” — the role play</vt:lpstr>
      <vt:lpstr>In threes, twenty minutes</vt:lpstr>
      <vt:lpstr>After a mistake: the Seal’s part</vt:lpstr>
      <vt:lpstr>The rituals, over six months</vt:lpstr>
      <vt:lpstr>Three levels, and what each asks</vt:lpstr>
      <vt:lpstr>The points — an example to adapt</vt:lpstr>
      <vt:lpstr>The network, from the core to the relays</vt:lpstr>
      <vt:lpstr>Slide 18</vt:lpstr>
      <vt:lpstr>Sealing together, watching no one.</vt:lpstr>
      <vt:lpstr>Licence — keep this notice</vt:lpstr>
    </vt:vector>
  </TitlesOfParts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Seals — Seal and Engage Against Leaks, the training</dc:title>
  <dc:creator>pptx-rs</dc:creator>
  <cp:lastModifiedBy>pptx-rs</cp:lastModifiedBy>
  <cp:revision>1</cp:revision>
  <dcterms:created xsi:type="dcterms:W3CDTF">2026-10-15T08:35:29Z</dcterms:created>
  <dcterms:modified xsi:type="dcterms:W3CDTF">2026-10-15T08:35:29Z</dcterms:modified>
</cp:coreProperties>
</file>