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slide" Target="slides/slide15.xml"/>
<Relationship Id="rId17" Type="http://schemas.openxmlformats.org/officeDocument/2006/relationships/slide" Target="slides/slide16.xml"/>
<Relationship Id="rId18" Type="http://schemas.openxmlformats.org/officeDocument/2006/relationships/slide" Target="slides/slide17.xml"/>
<Relationship Id="rId19" Type="http://schemas.openxmlformats.org/officeDocument/2006/relationships/slide" Target="slides/slide18.xml"/>
<Relationship Id="rId20" Type="http://schemas.openxmlformats.org/officeDocument/2006/relationships/slide" Target="slides/slide19.xml"/>
<Relationship Id="rId21" Type="http://schemas.openxmlformats.org/officeDocument/2006/relationships/slide" Target="slides/slide20.xml"/>
<Relationship Id="rId22" Type="http://schemas.openxmlformats.org/officeDocument/2006/relationships/notesMaster" Target="notesMasters/notesMaster1.xml"/>
<Relationship Id="rId23" Type="http://schemas.openxmlformats.org/officeDocument/2006/relationships/presProps" Target="presProps.xml"/>
<Relationship Id="rId24" Type="http://schemas.openxmlformats.org/officeDocument/2006/relationships/viewProps" Target="viewProps.xml"/>
<Relationship Id="rId25" Type="http://schemas.openxmlformats.org/officeDocument/2006/relationships/theme" Target="theme/theme1.xml"/>
<Relationship Id="rId26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1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1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3.xml"/>
<Relationship Id="rId2" Type="http://schemas.openxmlformats.org/officeDocument/2006/relationships/notesMaster" Target="../notesMasters/notesMaster1.xml"/>
</Relationships>
</file>

<file path=ppt/notesSlides/_rels/notesSlide1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_rels/notesSlide1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5.xml"/>
<Relationship Id="rId2" Type="http://schemas.openxmlformats.org/officeDocument/2006/relationships/notesMaster" Target="../notesMasters/notesMaster1.xml"/>
</Relationships>
</file>

<file path=ppt/notesSlides/_rels/notesSlide1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6.xml"/>
<Relationship Id="rId2" Type="http://schemas.openxmlformats.org/officeDocument/2006/relationships/notesMaster" Target="../notesMasters/notesMaster1.xml"/>
</Relationships>
</file>

<file path=ppt/notesSlides/_rels/notesSlide1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7.xml"/>
<Relationship Id="rId2" Type="http://schemas.openxmlformats.org/officeDocument/2006/relationships/notesMaster" Target="../notesMasters/notesMaster1.xml"/>
</Relationships>
</file>

<file path=ppt/notesSlides/_rels/notesSlide1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8.xml"/>
<Relationship Id="rId2" Type="http://schemas.openxmlformats.org/officeDocument/2006/relationships/notesMaster" Target="../notesMasters/notesMaster1.xml"/>
</Relationships>
</file>

<file path=ppt/notesSlides/_rels/notesSlide1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0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Accueil. Dites : « Vous êtes volontaires pour relayer un réflexe, pas pour surveiller vos collègues. En deux heures : le réflexe, les objections, un jeu de rôle, et comment faire vivre la communauté. »</a:t>
            </a:r>
          </a:p>
          <a:p>
            <a:r>
              <a:rPr lang="fr-FR" dirty="0"/>
              <a:t>Seals contre Leaks : en anglais, S.E.A.L. = Seal and Engage Against Leaks ; en français, les Champions du colmatage.</a:t>
            </a:r>
          </a:p>
          <a:p>
            <a:r>
              <a:rPr lang="fr-FR" dirty="0"/>
              <a:t>Image : le panorama « la prudence devient collective » du jeu d’images DoNotLeak, en attendant la scène demandée à Contee-Design (S-4 : la réunion mensuelle des Champions). Limite de l’image : vision de gouvernance et d’adoption, pas transfert juridique de responsabilité.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déroulé est un exemple : il tient en deux heures avec huit à douze participants.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mot anglais seal nomme à la fois le phoque et le sceau ; to seal, c’est colmater, sceller.</a:t>
            </a:r>
          </a:p>
          <a:p>
            <a:r>
              <a:rPr lang="fr-FR" dirty="0"/>
              <a:t>L’emblème des Seals (un phoque qui pose une rustine sur une fissure) est demandé à Contee-Design (S-1) ; la mascotte est à arbitrer avec l’univers graphique de Contee. Cette forme ne porte pas d’image aujourd’hui.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fr-FR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Champion n’est ni un contrôleur ni un juriste : il aide au moment du geste et oriente. L’incident appartient au contact de la charte et à l’organisme, qui évalue et notifie.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fr-FR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Scénario fictif. Les cases empruntent trois scènes du jeu d’images DoNotLeak ; une planche dédiée, au même personnage, est demandée à Contee-Design (BD-2).</a:t>
            </a:r>
          </a:p>
          <a:p>
            <a:r>
              <a:rPr lang="fr-FR" dirty="0"/>
              <a:t>Limites des images : illustration du parcours, pas une capture de l’interface ; la détection signale des candidats, le contexte reste nécessaire ; le choix de conserver une valeur appartient à l’utilisateur, le risque dépend du contexte.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Faites trier à voix haute, puis passez à la réponse. Deux pièges : la clé d’API — un secret d’accès se révoque et se remplace s’il est parti ; le devis sous confidentialité — remplacer les noms ne suffit pas, retirez ce que l’accord protège. Les données de santé n’entrent jamais dans un outil d’IA sans validation écrite (charte, section 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fr-FR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 qui parle d’une personne, ouvre un accès ou engage [Organisme] se protège d’abord. Une question générale se colle telle quelle.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fr-FR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Contenir vient ensuite : supprimer la conversation quand le service le permet, faire révoquer les clés. L’organisme évalue ; une violation de données personnelles est notifiée à l’autorité de contrôle — en France, la CNIL — dans les 72 heures si possible, sauf risque improbable (RGPD, art. 33).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fr-FR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texte analysé est traité en mémoire, puis oublié : ni enregistré ni journalisé (page Sécurité de DoNotLeak). La charte fixe ce que chaque outil peut recevoir : même validé, un outil ne reçoit que le nécessaire.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A}" type="slidenum">
              <a:rPr lang="fr-FR"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Scénario fictif. Imprimez une carte par rôle si vous le souhaitez.</a:t>
            </a:r>
          </a:p>
          <a:p>
            <a:r>
              <a:rPr lang="fr-FR" dirty="0"/>
              <a:t>La scène demandée à Contee-Design (S-5 : un collègue vient voir une Champion après une erreur, elle écoute sans reproche) accompagnera cette diapositive ; la forme ne porte pas d’image aujourd’hui. Limite : le Champion ne sanctionne pas et ne lit pas les échanges des autres.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B}" type="slidenum">
              <a:rPr lang="fr-FR"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Au débriefing collectif : qu’est-ce qui a fait parler le collègue ? Quelle phrase l’a refermé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C}" type="slidenum">
              <a:rPr lang="fr-FR"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texte envoyé à une IA ne se rappelle pas — DoNotLeak ne le peut pas non plus : ce qui compte, c’est la vitesse. Le Champion n’enquête pas : l’organisme évalue et notifie quand la loi l’exige (RGPD, art. 33).</a:t>
            </a:r>
          </a:p>
          <a:p>
            <a:r>
              <a:rPr lang="fr-FR" dirty="0"/>
              <a:t>La bande dessinée demandée à Contee-Design (BD-3 : « Signaler vite ») accompagnera cette diapositive. Limite : DoNotLeak ne rappelle pas une donnée envoyée et ne révoque rien à votre place ; personne n’est sanctionné pour avoir signalé.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D}" type="slidenum">
              <a:rPr lang="fr-FR"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exemple de rythme. La lettre des Champions et les badges attendent leurs formes dans Show (newsletter, catalogue de badges) ; la réunion mensuelle suffit pour commencer.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E}" type="slidenum">
              <a:rPr lang="fr-FR"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noms des niveaux sont une proposition à adapter : la rustine et le rivet colmatent ; le sceau rappelle le double sens anglais de seal (le phoque, le sceau). Les trois badges sont demandés à Contee-Design (S-3) : une rustine ; une rustine et un rivet ; le phoque dans un médaillon.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F}" type="slidenum">
              <a:rPr lang="fr-FR"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points pour des gestes qui aident, jamais pour des fautes trouvées chez les autres. Vous pouvez aussi ne pas afficher de points : les niveaux suffisent.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0}" type="slidenum">
              <a:rPr lang="fr-FR"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noyau prépare les réunions et les supports ; les Champions actifs animent leur équipe ; les relais occasionnels transmettent une question ou une leçon quand elle se présente. Chacun peut passer d’un cercle à l’autre.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1}" type="slidenum">
              <a:rPr lang="fr-FR"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Une page par personne : dupliquez la diapositive, remplissez, imprimez ou exportez en PDF. Elle garde la trace d’une mesure de maîtrise de l’IA (règlement sur l’IA, article 4) ; aucun certificat n’est exigé. Une forme « attestation » manque encore à Show ; le sceau d’attestation est demandé à Contee-Design (A-1).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2}" type="slidenum">
              <a:rPr lang="fr-FR"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 Un exemple à adapter, pas un conseil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4}" type="slidenum">
              <a:rPr lang="fr-FR"/>
              <a:t>20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Relationship Id="rId3" Type="http://schemas.openxmlformats.org/officeDocument/2006/relationships/image" Target="../media/image2.jpg"/>
<Relationship Id="rId4" Type="http://schemas.openxmlformats.org/officeDocument/2006/relationships/image" Target="../media/image3.jpg"/>
<Relationship Id="rId5" Type="http://schemas.openxmlformats.org/officeDocument/2006/relationships/image" Target="../media/image4.jpg"/>
<Relationship Id="rId6" Type="http://schemas.openxmlformats.org/officeDocument/2006/relationships/image" Target="../media/image2.jp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1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2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3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4.xml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5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6.xml"/>
</Relationships>
</file>

<file path=ppt/slides/_rels/slide1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7.xml"/>
</Relationships>
</file>

<file path=ppt/slides/_rels/slide1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2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8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58-panorama-la-prudence-devient-collective-cover.jpg" descr="contee:hero"/>
          <p:cNvPicPr>
            <a:picLocks noChangeAspect="1"/>
          </p:cNvPicPr>
          <p:nvPr/>
        </p:nvPicPr>
        <p:blipFill>
          <a:blip r:embed="rId3"/>
          <a:srcRect l="0" t="2849" r="0" b="2849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Champions du colmatage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La formation des Seals · deux heures · [Organisme] · [date]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Deux heures, six temps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12586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FFFFFF"/>
                </a:solidFill>
                <a:latin typeface="+mn-lt"/>
              </a:rPr>
              <a:t>Étape 1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1835466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10 min</a:t>
            </a:r>
          </a:p>
        </p:txBody>
      </p:sp>
      <p:sp>
        <p:nvSpPr>
          <p:cNvPr id="13" name="Shape 13"/>
          <p:cNvSpPr/>
          <p:nvPr/>
        </p:nvSpPr>
        <p:spPr>
          <a:xfrm>
            <a:off x="2570000" y="1600000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2764280" y="1600000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3039"/>
                </a:solidFill>
                <a:latin typeface="+mn-lt"/>
              </a:rPr>
              <a:t>Accueil</a:t>
            </a:r>
          </a:p>
        </p:txBody>
      </p:sp>
      <p:sp>
        <p:nvSpPr>
          <p:cNvPr id="15" name="Shape 15"/>
          <p:cNvSpPr/>
          <p:nvPr/>
        </p:nvSpPr>
        <p:spPr>
          <a:xfrm>
            <a:off x="6179080" y="1660000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Le rôle, et ce qu’il n’est pas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Une question par personne</a:t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2293333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00000" y="2305920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FFFFFF"/>
                </a:solidFill>
                <a:latin typeface="+mn-lt"/>
              </a:rPr>
              <a:t>Étape 2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2528800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20 min</a:t>
            </a:r>
          </a:p>
        </p:txBody>
      </p:sp>
      <p:sp>
        <p:nvSpPr>
          <p:cNvPr id="19" name="Shape 19"/>
          <p:cNvSpPr/>
          <p:nvPr/>
        </p:nvSpPr>
        <p:spPr>
          <a:xfrm>
            <a:off x="2570000" y="2293333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2764280" y="2293333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3039"/>
                </a:solidFill>
                <a:latin typeface="+mn-lt"/>
              </a:rPr>
              <a:t>Le réflexe</a:t>
            </a:r>
          </a:p>
        </p:txBody>
      </p:sp>
      <p:sp>
        <p:nvSpPr>
          <p:cNvPr id="21" name="Shape 21"/>
          <p:cNvSpPr/>
          <p:nvPr/>
        </p:nvSpPr>
        <p:spPr>
          <a:xfrm>
            <a:off x="6179080" y="2353333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La démonstration sur un texte fictif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L’exercice de tri</a:t>
            </a:r>
          </a:p>
        </p:txBody>
      </p:sp>
      <p:sp>
        <p:nvSpPr>
          <p:cNvPr id="22" name="Shape 22"/>
          <p:cNvSpPr/>
          <p:nvPr/>
        </p:nvSpPr>
        <p:spPr>
          <a:xfrm>
            <a:off x="700000" y="2986666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700000" y="2999253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FFFFFF"/>
                </a:solidFill>
                <a:latin typeface="+mn-lt"/>
              </a:rPr>
              <a:t>Étape 3</a:t>
            </a:r>
          </a:p>
        </p:txBody>
      </p:sp>
      <p:sp>
        <p:nvSpPr>
          <p:cNvPr id="24" name="Shape 24"/>
          <p:cNvSpPr/>
          <p:nvPr/>
        </p:nvSpPr>
        <p:spPr>
          <a:xfrm>
            <a:off x="700000" y="3222133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20 min</a:t>
            </a:r>
          </a:p>
        </p:txBody>
      </p:sp>
      <p:sp>
        <p:nvSpPr>
          <p:cNvPr id="25" name="Shape 25"/>
          <p:cNvSpPr/>
          <p:nvPr/>
        </p:nvSpPr>
        <p:spPr>
          <a:xfrm>
            <a:off x="2570000" y="2986666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2764280" y="2986666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3039"/>
                </a:solidFill>
                <a:latin typeface="+mn-lt"/>
              </a:rPr>
              <a:t>Les objections</a:t>
            </a:r>
          </a:p>
        </p:txBody>
      </p:sp>
      <p:sp>
        <p:nvSpPr>
          <p:cNvPr id="27" name="Shape 27"/>
          <p:cNvSpPr/>
          <p:nvPr/>
        </p:nvSpPr>
        <p:spPr>
          <a:xfrm>
            <a:off x="6179080" y="3046666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Quatre objections, quatre réponses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Le quiz : le premier geste</a:t>
            </a:r>
          </a:p>
        </p:txBody>
      </p:sp>
      <p:sp>
        <p:nvSpPr>
          <p:cNvPr id="28" name="Shape 28"/>
          <p:cNvSpPr/>
          <p:nvPr/>
        </p:nvSpPr>
        <p:spPr>
          <a:xfrm>
            <a:off x="700000" y="3680000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700000" y="3692586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FFFFFF"/>
                </a:solidFill>
                <a:latin typeface="+mn-lt"/>
              </a:rPr>
              <a:t>Étape 4</a:t>
            </a:r>
          </a:p>
        </p:txBody>
      </p:sp>
      <p:sp>
        <p:nvSpPr>
          <p:cNvPr id="30" name="Shape 30"/>
          <p:cNvSpPr/>
          <p:nvPr/>
        </p:nvSpPr>
        <p:spPr>
          <a:xfrm>
            <a:off x="700000" y="3915466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30 min</a:t>
            </a:r>
          </a:p>
        </p:txBody>
      </p:sp>
      <p:sp>
        <p:nvSpPr>
          <p:cNvPr id="31" name="Shape 31"/>
          <p:cNvSpPr/>
          <p:nvPr/>
        </p:nvSpPr>
        <p:spPr>
          <a:xfrm>
            <a:off x="2570000" y="3680000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2764280" y="3680000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3039"/>
                </a:solidFill>
                <a:latin typeface="+mn-lt"/>
              </a:rPr>
              <a:t>Le jeu de rôle</a:t>
            </a:r>
          </a:p>
        </p:txBody>
      </p:sp>
      <p:sp>
        <p:nvSpPr>
          <p:cNvPr id="33" name="Shape 33"/>
          <p:cNvSpPr/>
          <p:nvPr/>
        </p:nvSpPr>
        <p:spPr>
          <a:xfrm>
            <a:off x="6179080" y="3740000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« Lundi, 9 h », par trois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Jouer, échanger les rôles, débriefer</a:t>
            </a:r>
          </a:p>
        </p:txBody>
      </p:sp>
      <p:sp>
        <p:nvSpPr>
          <p:cNvPr id="34" name="Shape 34"/>
          <p:cNvSpPr/>
          <p:nvPr/>
        </p:nvSpPr>
        <p:spPr>
          <a:xfrm>
            <a:off x="700000" y="4373333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5" name="Shape 35"/>
          <p:cNvSpPr/>
          <p:nvPr/>
        </p:nvSpPr>
        <p:spPr>
          <a:xfrm>
            <a:off x="700000" y="4385920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FFFFFF"/>
                </a:solidFill>
                <a:latin typeface="+mn-lt"/>
              </a:rPr>
              <a:t>Étape 5</a:t>
            </a:r>
          </a:p>
        </p:txBody>
      </p:sp>
      <p:sp>
        <p:nvSpPr>
          <p:cNvPr id="36" name="Shape 36"/>
          <p:cNvSpPr/>
          <p:nvPr/>
        </p:nvSpPr>
        <p:spPr>
          <a:xfrm>
            <a:off x="700000" y="4608800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25 min</a:t>
            </a:r>
          </a:p>
        </p:txBody>
      </p:sp>
      <p:sp>
        <p:nvSpPr>
          <p:cNvPr id="37" name="Shape 37"/>
          <p:cNvSpPr/>
          <p:nvPr/>
        </p:nvSpPr>
        <p:spPr>
          <a:xfrm>
            <a:off x="2570000" y="4373333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2764280" y="4373333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3039"/>
                </a:solidFill>
                <a:latin typeface="+mn-lt"/>
              </a:rPr>
              <a:t>Animer la communauté</a:t>
            </a:r>
          </a:p>
        </p:txBody>
      </p:sp>
      <p:sp>
        <p:nvSpPr>
          <p:cNvPr id="39" name="Shape 39"/>
          <p:cNvSpPr/>
          <p:nvPr/>
        </p:nvSpPr>
        <p:spPr>
          <a:xfrm>
            <a:off x="6179080" y="4433333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Les rituels, les niveaux, les points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Le réseau : noyau, actifs, relais</a:t>
            </a:r>
          </a:p>
        </p:txBody>
      </p:sp>
      <p:sp>
        <p:nvSpPr>
          <p:cNvPr id="40" name="Shape 40"/>
          <p:cNvSpPr/>
          <p:nvPr/>
        </p:nvSpPr>
        <p:spPr>
          <a:xfrm>
            <a:off x="700000" y="5066666"/>
            <a:ext cx="1650000" cy="583333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1" name="Shape 41"/>
          <p:cNvSpPr/>
          <p:nvPr/>
        </p:nvSpPr>
        <p:spPr>
          <a:xfrm>
            <a:off x="700000" y="5079253"/>
            <a:ext cx="1650000" cy="274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FFFFFF"/>
                </a:solidFill>
                <a:latin typeface="+mn-lt"/>
              </a:rPr>
              <a:t>Étape 6</a:t>
            </a:r>
          </a:p>
        </p:txBody>
      </p:sp>
      <p:sp>
        <p:nvSpPr>
          <p:cNvPr id="42" name="Shape 42"/>
          <p:cNvSpPr/>
          <p:nvPr/>
        </p:nvSpPr>
        <p:spPr>
          <a:xfrm>
            <a:off x="700000" y="5302133"/>
            <a:ext cx="165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15 min</a:t>
            </a:r>
          </a:p>
        </p:txBody>
      </p:sp>
      <p:sp>
        <p:nvSpPr>
          <p:cNvPr id="43" name="Shape 43"/>
          <p:cNvSpPr/>
          <p:nvPr/>
        </p:nvSpPr>
        <p:spPr>
          <a:xfrm>
            <a:off x="2570000" y="5066666"/>
            <a:ext cx="8930000" cy="583333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4" name="Shape 44"/>
          <p:cNvSpPr/>
          <p:nvPr/>
        </p:nvSpPr>
        <p:spPr>
          <a:xfrm>
            <a:off x="2764280" y="5066666"/>
            <a:ext cx="3306240" cy="58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3039"/>
                </a:solidFill>
                <a:latin typeface="+mn-lt"/>
              </a:rPr>
              <a:t>Attestation</a:t>
            </a:r>
          </a:p>
        </p:txBody>
      </p:sp>
      <p:sp>
        <p:nvSpPr>
          <p:cNvPr id="45" name="Shape 45"/>
          <p:cNvSpPr/>
          <p:nvPr/>
        </p:nvSpPr>
        <p:spPr>
          <a:xfrm>
            <a:off x="6179080" y="5126666"/>
            <a:ext cx="5126640" cy="46333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Les questions ouvertes</a:t>
            </a:r>
          </a:p>
          <a:p>
            <a:pPr algn="l" marR="0" marL="175260" indent="-175260">
              <a:buSzPct val="100000"/>
              <a:buFont typeface="+mn-lt"/>
              <a:buChar char="•"/>
            </a:pPr>
            <a:r>
              <a:rPr lang="fr-FR" sz="1200" dirty="0">
                <a:solidFill>
                  <a:srgbClr val="243039"/>
                </a:solidFill>
                <a:latin typeface="+mn-lt"/>
              </a:rPr>
              <a:t>L’attestation remise à chacun</a:t>
            </a:r>
          </a:p>
        </p:txBody>
      </p:sp>
      <p:sp>
        <p:nvSpPr>
          <p:cNvPr id="46" name="Shape 46"/>
          <p:cNvSpPr/>
          <p:nvPr/>
        </p:nvSpPr>
        <p:spPr>
          <a:xfrm>
            <a:off x="2570000" y="5750000"/>
            <a:ext cx="8930000" cy="400000"/>
          </a:xfrm>
          <a:prstGeom prst="rightArrow">
            <a:avLst>
              <a:gd name="adj1" fmla="val 76000"/>
              <a:gd name="adj2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86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7" name="Shape 47"/>
          <p:cNvSpPr/>
          <p:nvPr/>
        </p:nvSpPr>
        <p:spPr>
          <a:xfrm>
            <a:off x="2570000" y="5750000"/>
            <a:ext cx="8690000" cy="4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Total : 2 h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S.E.A.L. — Seal and Engage Against Leaks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38080"/>
            <a:ext cx="760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838080"/>
            <a:ext cx="76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3590" dirty="0">
                <a:solidFill>
                  <a:srgbClr val="FFFFFF"/>
                </a:solidFill>
                <a:latin typeface="+mj-lt"/>
              </a:rPr>
              <a:t>S</a:t>
            </a:r>
          </a:p>
        </p:txBody>
      </p:sp>
      <p:sp>
        <p:nvSpPr>
          <p:cNvPr id="12" name="Shape 12"/>
          <p:cNvSpPr/>
          <p:nvPr/>
        </p:nvSpPr>
        <p:spPr>
          <a:xfrm>
            <a:off x="1628560" y="1838080"/>
            <a:ext cx="140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2000" b="1" dirty="0">
                <a:solidFill>
                  <a:srgbClr val="243039"/>
                </a:solidFill>
                <a:latin typeface="+mn-lt"/>
              </a:rPr>
              <a:t>Seal</a:t>
            </a:r>
          </a:p>
        </p:txBody>
      </p:sp>
      <p:sp>
        <p:nvSpPr>
          <p:cNvPr id="13" name="Shape 13"/>
          <p:cNvSpPr/>
          <p:nvPr/>
        </p:nvSpPr>
        <p:spPr>
          <a:xfrm>
            <a:off x="3228560" y="1802080"/>
            <a:ext cx="8263440" cy="83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66747D"/>
                </a:solidFill>
                <a:latin typeface="+mn-lt"/>
              </a:rPr>
              <a:t>Colmater : repérer ce qui partirait et le protéger avant l’envoi.</a:t>
            </a:r>
          </a:p>
        </p:txBody>
      </p:sp>
      <p:sp>
        <p:nvSpPr>
          <p:cNvPr id="14" name="Shape 14"/>
          <p:cNvSpPr/>
          <p:nvPr/>
        </p:nvSpPr>
        <p:spPr>
          <a:xfrm>
            <a:off x="1720000" y="2639905"/>
            <a:ext cx="9772000" cy="635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00000" y="2688080"/>
            <a:ext cx="760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2688080"/>
            <a:ext cx="76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3590" dirty="0">
                <a:solidFill>
                  <a:srgbClr val="FFFFFF"/>
                </a:solidFill>
                <a:latin typeface="+mj-lt"/>
              </a:rPr>
              <a:t>E</a:t>
            </a:r>
          </a:p>
        </p:txBody>
      </p:sp>
      <p:sp>
        <p:nvSpPr>
          <p:cNvPr id="17" name="Shape 17"/>
          <p:cNvSpPr/>
          <p:nvPr/>
        </p:nvSpPr>
        <p:spPr>
          <a:xfrm>
            <a:off x="1628560" y="2688080"/>
            <a:ext cx="140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2000" b="1" dirty="0">
                <a:solidFill>
                  <a:srgbClr val="243039"/>
                </a:solidFill>
                <a:latin typeface="+mn-lt"/>
              </a:rPr>
              <a:t>Engage</a:t>
            </a:r>
          </a:p>
        </p:txBody>
      </p:sp>
      <p:sp>
        <p:nvSpPr>
          <p:cNvPr id="18" name="Shape 18"/>
          <p:cNvSpPr/>
          <p:nvPr/>
        </p:nvSpPr>
        <p:spPr>
          <a:xfrm>
            <a:off x="3228560" y="2652080"/>
            <a:ext cx="8263440" cy="83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66747D"/>
                </a:solidFill>
                <a:latin typeface="+mn-lt"/>
              </a:rPr>
              <a:t>S’engager : relayer le réflexe dans son équipe, répondre aux questions.</a:t>
            </a:r>
          </a:p>
        </p:txBody>
      </p:sp>
      <p:sp>
        <p:nvSpPr>
          <p:cNvPr id="19" name="Shape 19"/>
          <p:cNvSpPr/>
          <p:nvPr/>
        </p:nvSpPr>
        <p:spPr>
          <a:xfrm>
            <a:off x="1720000" y="3489905"/>
            <a:ext cx="9772000" cy="635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00000" y="3538080"/>
            <a:ext cx="760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3538080"/>
            <a:ext cx="76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3590" dirty="0">
                <a:solidFill>
                  <a:srgbClr val="FFFFFF"/>
                </a:solidFill>
                <a:latin typeface="+mj-lt"/>
              </a:rPr>
              <a:t>A</a:t>
            </a:r>
          </a:p>
        </p:txBody>
      </p:sp>
      <p:sp>
        <p:nvSpPr>
          <p:cNvPr id="22" name="Shape 22"/>
          <p:cNvSpPr/>
          <p:nvPr/>
        </p:nvSpPr>
        <p:spPr>
          <a:xfrm>
            <a:off x="1628560" y="3538080"/>
            <a:ext cx="140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2000" b="1" dirty="0">
                <a:solidFill>
                  <a:srgbClr val="243039"/>
                </a:solidFill>
                <a:latin typeface="+mn-lt"/>
              </a:rPr>
              <a:t>Against</a:t>
            </a:r>
          </a:p>
        </p:txBody>
      </p:sp>
      <p:sp>
        <p:nvSpPr>
          <p:cNvPr id="23" name="Shape 23"/>
          <p:cNvSpPr/>
          <p:nvPr/>
        </p:nvSpPr>
        <p:spPr>
          <a:xfrm>
            <a:off x="3228560" y="3502080"/>
            <a:ext cx="8263440" cy="83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66747D"/>
                </a:solidFill>
                <a:latin typeface="+mn-lt"/>
              </a:rPr>
              <a:t>Contre : ni contre les collègues ni contre l’IA — contre la fuite que personne n’a décidée.</a:t>
            </a:r>
          </a:p>
        </p:txBody>
      </p:sp>
      <p:sp>
        <p:nvSpPr>
          <p:cNvPr id="24" name="Shape 24"/>
          <p:cNvSpPr/>
          <p:nvPr/>
        </p:nvSpPr>
        <p:spPr>
          <a:xfrm>
            <a:off x="1720000" y="4339905"/>
            <a:ext cx="9772000" cy="635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00000" y="4388080"/>
            <a:ext cx="760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700000" y="4388080"/>
            <a:ext cx="76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3590" dirty="0">
                <a:solidFill>
                  <a:srgbClr val="FFFFFF"/>
                </a:solidFill>
                <a:latin typeface="+mj-lt"/>
              </a:rPr>
              <a:t>L</a:t>
            </a:r>
          </a:p>
        </p:txBody>
      </p:sp>
      <p:sp>
        <p:nvSpPr>
          <p:cNvPr id="27" name="Shape 27"/>
          <p:cNvSpPr/>
          <p:nvPr/>
        </p:nvSpPr>
        <p:spPr>
          <a:xfrm>
            <a:off x="1628560" y="4388080"/>
            <a:ext cx="14000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2000" b="1" dirty="0">
                <a:solidFill>
                  <a:srgbClr val="243039"/>
                </a:solidFill>
                <a:latin typeface="+mn-lt"/>
              </a:rPr>
              <a:t>Leaks</a:t>
            </a:r>
          </a:p>
        </p:txBody>
      </p:sp>
      <p:sp>
        <p:nvSpPr>
          <p:cNvPr id="28" name="Shape 28"/>
          <p:cNvSpPr/>
          <p:nvPr/>
        </p:nvSpPr>
        <p:spPr>
          <a:xfrm>
            <a:off x="3228560" y="4352080"/>
            <a:ext cx="8263440" cy="832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66747D"/>
                </a:solidFill>
                <a:latin typeface="+mn-lt"/>
              </a:rPr>
              <a:t>Les fuites : des données de personnes, des clés d’accès, des documents confidentiels.</a:t>
            </a:r>
          </a:p>
        </p:txBody>
      </p:sp>
      <p:sp>
        <p:nvSpPr>
          <p:cNvPr id="29" name="Shape 29"/>
          <p:cNvSpPr/>
          <p:nvPr/>
        </p:nvSpPr>
        <p:spPr>
          <a:xfrm>
            <a:off x="700000" y="5388080"/>
            <a:ext cx="10792000" cy="3438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66747D"/>
                </a:solidFill>
                <a:latin typeface="+mn-lt"/>
              </a:rPr>
              <a:t>En français, les Champions du colmatage ; ailleurs, les Seals — le phoque, et le sceau qui scelle.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 rôle d’un Champion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5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850000"/>
            <a:ext cx="2325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Relayer le réflexe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60000"/>
            <a:ext cx="2445000" cy="26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34280" y="2560000"/>
            <a:ext cx="2176440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Montrer l’outil sur un texte fictif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Rappeler la charte au bon moment</a:t>
            </a:r>
          </a:p>
        </p:txBody>
      </p:sp>
      <p:sp>
        <p:nvSpPr>
          <p:cNvPr id="14" name="Shape 14"/>
          <p:cNvSpPr/>
          <p:nvPr/>
        </p:nvSpPr>
        <p:spPr>
          <a:xfrm>
            <a:off x="3485000" y="185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3545000" y="1850000"/>
            <a:ext cx="2325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Répondre aux questions</a:t>
            </a:r>
          </a:p>
        </p:txBody>
      </p:sp>
      <p:sp>
        <p:nvSpPr>
          <p:cNvPr id="16" name="Shape 16"/>
          <p:cNvSpPr/>
          <p:nvPr/>
        </p:nvSpPr>
        <p:spPr>
          <a:xfrm>
            <a:off x="3485000" y="2460000"/>
            <a:ext cx="2445000" cy="26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3619280" y="2560000"/>
            <a:ext cx="2176440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Quel outil pour quel usage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Où trouver la liste des outils validés</a:t>
            </a:r>
          </a:p>
        </p:txBody>
      </p:sp>
      <p:sp>
        <p:nvSpPr>
          <p:cNvPr id="18" name="Shape 18"/>
          <p:cNvSpPr/>
          <p:nvPr/>
        </p:nvSpPr>
        <p:spPr>
          <a:xfrm>
            <a:off x="6270000" y="185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330000" y="1850000"/>
            <a:ext cx="2325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Faire remonter</a:t>
            </a:r>
          </a:p>
        </p:txBody>
      </p:sp>
      <p:sp>
        <p:nvSpPr>
          <p:cNvPr id="20" name="Shape 20"/>
          <p:cNvSpPr/>
          <p:nvPr/>
        </p:nvSpPr>
        <p:spPr>
          <a:xfrm>
            <a:off x="6270000" y="2460000"/>
            <a:ext cx="2445000" cy="26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6404280" y="2560000"/>
            <a:ext cx="2176440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Les incidents, au contact de la charte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Les exceptions, les besoins d’outils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Les leçons, sans nom</a:t>
            </a:r>
          </a:p>
        </p:txBody>
      </p:sp>
      <p:sp>
        <p:nvSpPr>
          <p:cNvPr id="22" name="Shape 22"/>
          <p:cNvSpPr/>
          <p:nvPr/>
        </p:nvSpPr>
        <p:spPr>
          <a:xfrm>
            <a:off x="9055000" y="1850000"/>
            <a:ext cx="2445000" cy="540000"/>
          </a:xfrm>
          <a:prstGeom prst="roundRect">
            <a:avLst/>
          </a:prstGeom>
          <a:solidFill>
            <a:srgbClr val="C9785B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9115000" y="1850000"/>
            <a:ext cx="2325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Ce qu’il ne fait jamais</a:t>
            </a:r>
          </a:p>
        </p:txBody>
      </p:sp>
      <p:sp>
        <p:nvSpPr>
          <p:cNvPr id="24" name="Shape 24"/>
          <p:cNvSpPr/>
          <p:nvPr/>
        </p:nvSpPr>
        <p:spPr>
          <a:xfrm>
            <a:off x="9055000" y="2460000"/>
            <a:ext cx="2445000" cy="2606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9189280" y="2560000"/>
            <a:ext cx="2176440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Surveiller ses collègues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Lire les textes des autres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Sanctionner ou dénoncer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8" name="08-avant-d-envoyer-une-pause-utile.jpg" descr="contee:keep-back"/>
          <p:cNvPicPr>
            <a:picLocks noChangeAspect="1"/>
          </p:cNvPicPr>
          <p:nvPr/>
        </p:nvPicPr>
        <p:blipFill>
          <a:blip r:embed="rId3"/>
          <a:srcRect t="12291" b="52291"/>
          <a:stretch>
            <a:fillRect/>
          </a:stretch>
        </p:blipFill>
        <p:spPr>
          <a:xfrm>
            <a:off x="700000" y="1600000"/>
            <a:ext cx="10792000" cy="2150000"/>
          </a:xfrm>
          <a:prstGeom prst="rect">
            <a:avLst/>
          </a:prstGeom>
        </p:spPr>
      </p:pic>
      <p:pic>
        <p:nvPicPr>
          <p:cNvPr id="29" name="33-reperer-sans-transformer-tout-le-texte.jpg" descr="contee:keep-back"/>
          <p:cNvPicPr>
            <a:picLocks noChangeAspect="1"/>
          </p:cNvPicPr>
          <p:nvPr/>
        </p:nvPicPr>
        <p:blipFill>
          <a:blip r:embed="rId4"/>
          <a:srcRect r="9372"/>
          <a:stretch>
            <a:fillRect/>
          </a:stretch>
        </p:blipFill>
        <p:spPr>
          <a:xfrm>
            <a:off x="700000" y="3950000"/>
            <a:ext cx="3464000" cy="2150000"/>
          </a:xfrm>
          <a:prstGeom prst="rect">
            <a:avLst/>
          </a:prstGeom>
        </p:spPr>
      </p:pic>
      <p:pic>
        <p:nvPicPr>
          <p:cNvPr id="30" name="35-corriger-une-alerte-inutile.jpg" descr="contee:keep-back"/>
          <p:cNvPicPr>
            <a:picLocks noChangeAspect="1"/>
          </p:cNvPicPr>
          <p:nvPr/>
        </p:nvPicPr>
        <p:blipFill>
          <a:blip r:embed="rId5"/>
          <a:srcRect l="4686" r="4686"/>
          <a:stretch>
            <a:fillRect/>
          </a:stretch>
        </p:blipFill>
        <p:spPr>
          <a:xfrm>
            <a:off x="4364000" y="3950000"/>
            <a:ext cx="3464000" cy="2150000"/>
          </a:xfrm>
          <a:prstGeom prst="rect">
            <a:avLst/>
          </a:prstGeom>
        </p:spPr>
      </p:pic>
      <p:pic>
        <p:nvPicPr>
          <p:cNvPr id="31" name="08-avant-d-envoyer-une-pause-utile.jpg" descr="contee:keep-back"/>
          <p:cNvPicPr>
            <a:picLocks noChangeAspect="1"/>
          </p:cNvPicPr>
          <p:nvPr/>
        </p:nvPicPr>
        <p:blipFill>
          <a:blip r:embed="rId6"/>
          <a:srcRect l="36825" t="17222" r="12825" b="27222"/>
          <a:stretch>
            <a:fillRect/>
          </a:stretch>
        </p:blipFill>
        <p:spPr>
          <a:xfrm>
            <a:off x="8028000" y="3950000"/>
            <a:ext cx="3464000" cy="2150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 réflexe, en quatre cases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0792000" cy="2150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9227057" cy="33528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Lundi, 9 h. Un e-mail de client à reformuler : elle le colle d’abord dans la page.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950000"/>
            <a:ext cx="3464000" cy="2150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700000" y="3950000"/>
            <a:ext cx="3124961" cy="33528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Trois éléments ressortent.</a:t>
            </a:r>
          </a:p>
        </p:txBody>
      </p:sp>
      <p:sp>
        <p:nvSpPr>
          <p:cNvPr id="14" name="Shape 14"/>
          <p:cNvSpPr/>
          <p:nvPr/>
        </p:nvSpPr>
        <p:spPr>
          <a:xfrm>
            <a:off x="4364000" y="3950000"/>
            <a:ext cx="3464000" cy="2150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4364000" y="3950000"/>
            <a:ext cx="3117600" cy="57912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Elle décide : garder, remplacer.</a:t>
            </a:r>
          </a:p>
        </p:txBody>
      </p:sp>
      <p:sp>
        <p:nvSpPr>
          <p:cNvPr id="16" name="Shape 16"/>
          <p:cNvSpPr/>
          <p:nvPr/>
        </p:nvSpPr>
        <p:spPr>
          <a:xfrm>
            <a:off x="8028000" y="3950000"/>
            <a:ext cx="3464000" cy="2150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8028000" y="3950000"/>
            <a:ext cx="3117600" cy="57912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Version protégée, outil validé.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À coller tel quel, ou à protéger d’abord ?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853520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1853520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Exercice de tri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20000"/>
            <a:ext cx="5256000" cy="460000"/>
          </a:xfrm>
          <a:prstGeom prst="roundRect">
            <a:avLst>
              <a:gd name="adj" fmla="val 1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120000"/>
            <a:ext cx="5256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À coller tel quel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2680000"/>
            <a:ext cx="5256000" cy="1985600"/>
          </a:xfrm>
          <a:prstGeom prst="roundRect">
            <a:avLst>
              <a:gd name="adj" fmla="val 6000"/>
            </a:avLst>
          </a:prstGeom>
          <a:solidFill>
            <a:srgbClr val="EAF1F5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236000" y="2120000"/>
            <a:ext cx="5256000" cy="460000"/>
          </a:xfrm>
          <a:prstGeom prst="roundRect">
            <a:avLst>
              <a:gd name="adj" fmla="val 18000"/>
            </a:avLst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236000" y="2120000"/>
            <a:ext cx="5256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À protéger d’abord</a:t>
            </a:r>
          </a:p>
        </p:txBody>
      </p:sp>
      <p:sp>
        <p:nvSpPr>
          <p:cNvPr id="17" name="Shape 17"/>
          <p:cNvSpPr/>
          <p:nvPr/>
        </p:nvSpPr>
        <p:spPr>
          <a:xfrm>
            <a:off x="6236000" y="2680000"/>
            <a:ext cx="5256000" cy="1985600"/>
          </a:xfrm>
          <a:prstGeom prst="roundRect">
            <a:avLst>
              <a:gd name="adj" fmla="val 6000"/>
            </a:avLst>
          </a:prstGeom>
          <a:solidFill>
            <a:srgbClr val="EDF2E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9656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728560" y="49656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Une clé d’API dans un extrait de code</a:t>
            </a:r>
          </a:p>
        </p:txBody>
      </p:sp>
      <p:sp>
        <p:nvSpPr>
          <p:cNvPr id="20" name="Shape 20"/>
          <p:cNvSpPr/>
          <p:nvPr/>
        </p:nvSpPr>
        <p:spPr>
          <a:xfrm>
            <a:off x="3468000" y="49656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3496560" y="49656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 devis sous accord de confidentialité</a:t>
            </a:r>
          </a:p>
        </p:txBody>
      </p:sp>
      <p:sp>
        <p:nvSpPr>
          <p:cNvPr id="22" name="Shape 22"/>
          <p:cNvSpPr/>
          <p:nvPr/>
        </p:nvSpPr>
        <p:spPr>
          <a:xfrm>
            <a:off x="6236000" y="49656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6264560" y="49656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L’e-mail d’un client</a:t>
            </a:r>
          </a:p>
        </p:txBody>
      </p:sp>
      <p:sp>
        <p:nvSpPr>
          <p:cNvPr id="24" name="Shape 24"/>
          <p:cNvSpPr/>
          <p:nvPr/>
        </p:nvSpPr>
        <p:spPr>
          <a:xfrm>
            <a:off x="9004000" y="49656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9032560" y="49656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Une question sur une formule de tableur</a:t>
            </a:r>
          </a:p>
        </p:txBody>
      </p:sp>
      <p:sp>
        <p:nvSpPr>
          <p:cNvPr id="26" name="Shape 26"/>
          <p:cNvSpPr/>
          <p:nvPr/>
        </p:nvSpPr>
        <p:spPr>
          <a:xfrm>
            <a:off x="700000" y="55828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728560" y="55828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Le courrier d’un patient</a:t>
            </a:r>
          </a:p>
        </p:txBody>
      </p:sp>
      <p:sp>
        <p:nvSpPr>
          <p:cNvPr id="28" name="Shape 28"/>
          <p:cNvSpPr/>
          <p:nvPr/>
        </p:nvSpPr>
        <p:spPr>
          <a:xfrm>
            <a:off x="3468000" y="55828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3496560" y="55828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Une question de grammaire</a:t>
            </a:r>
          </a:p>
        </p:txBody>
      </p:sp>
      <p:sp>
        <p:nvSpPr>
          <p:cNvPr id="30" name="Shape 30"/>
          <p:cNvSpPr/>
          <p:nvPr/>
        </p:nvSpPr>
        <p:spPr>
          <a:xfrm>
            <a:off x="6236000" y="55828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6264560" y="55828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Une page publique de la charte</a:t>
            </a:r>
          </a:p>
        </p:txBody>
      </p:sp>
      <p:sp>
        <p:nvSpPr>
          <p:cNvPr id="32" name="Shape 32"/>
          <p:cNvSpPr/>
          <p:nvPr/>
        </p:nvSpPr>
        <p:spPr>
          <a:xfrm>
            <a:off x="9004000" y="5582800"/>
            <a:ext cx="2488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3" name="Shape 33"/>
          <p:cNvSpPr/>
          <p:nvPr/>
        </p:nvSpPr>
        <p:spPr>
          <a:xfrm>
            <a:off x="9032560" y="5582800"/>
            <a:ext cx="2430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Le CV d’un candidat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À coller tel quel, ou à protéger d’abord ? — la réponse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853520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1853520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Exercice de tri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20000"/>
            <a:ext cx="5256000" cy="460000"/>
          </a:xfrm>
          <a:prstGeom prst="roundRect">
            <a:avLst>
              <a:gd name="adj" fmla="val 1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120000"/>
            <a:ext cx="5256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À coller tel quel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2680000"/>
            <a:ext cx="5256000" cy="3420000"/>
          </a:xfrm>
          <a:prstGeom prst="roundRect">
            <a:avLst>
              <a:gd name="adj" fmla="val 6000"/>
            </a:avLst>
          </a:prstGeom>
          <a:solidFill>
            <a:srgbClr val="EAF1F5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820000" y="28000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848560" y="28000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Une question sur une formule de tableur</a:t>
            </a:r>
          </a:p>
        </p:txBody>
      </p:sp>
      <p:sp>
        <p:nvSpPr>
          <p:cNvPr id="17" name="Shape 17"/>
          <p:cNvSpPr/>
          <p:nvPr/>
        </p:nvSpPr>
        <p:spPr>
          <a:xfrm>
            <a:off x="820000" y="34172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848560" y="34172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Une page publique de la charte</a:t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40344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848560" y="40344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Une question de grammaire</a:t>
            </a:r>
          </a:p>
        </p:txBody>
      </p:sp>
      <p:sp>
        <p:nvSpPr>
          <p:cNvPr id="21" name="Shape 21"/>
          <p:cNvSpPr/>
          <p:nvPr/>
        </p:nvSpPr>
        <p:spPr>
          <a:xfrm>
            <a:off x="6236000" y="2120000"/>
            <a:ext cx="5256000" cy="460000"/>
          </a:xfrm>
          <a:prstGeom prst="roundRect">
            <a:avLst>
              <a:gd name="adj" fmla="val 18000"/>
            </a:avLst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236000" y="2120000"/>
            <a:ext cx="5256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À protéger d’abord</a:t>
            </a:r>
          </a:p>
        </p:txBody>
      </p:sp>
      <p:sp>
        <p:nvSpPr>
          <p:cNvPr id="23" name="Shape 23"/>
          <p:cNvSpPr/>
          <p:nvPr/>
        </p:nvSpPr>
        <p:spPr>
          <a:xfrm>
            <a:off x="6236000" y="2680000"/>
            <a:ext cx="5256000" cy="3420000"/>
          </a:xfrm>
          <a:prstGeom prst="roundRect">
            <a:avLst>
              <a:gd name="adj" fmla="val 6000"/>
            </a:avLst>
          </a:prstGeom>
          <a:solidFill>
            <a:srgbClr val="EDF2E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6356000" y="28000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6384560" y="28000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Le CV d’un candidat</a:t>
            </a:r>
          </a:p>
        </p:txBody>
      </p:sp>
      <p:sp>
        <p:nvSpPr>
          <p:cNvPr id="26" name="Shape 26"/>
          <p:cNvSpPr/>
          <p:nvPr/>
        </p:nvSpPr>
        <p:spPr>
          <a:xfrm>
            <a:off x="6356000" y="34172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6384560" y="34172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Une clé d’API dans un extrait de code</a:t>
            </a:r>
          </a:p>
        </p:txBody>
      </p:sp>
      <p:sp>
        <p:nvSpPr>
          <p:cNvPr id="28" name="Shape 28"/>
          <p:cNvSpPr/>
          <p:nvPr/>
        </p:nvSpPr>
        <p:spPr>
          <a:xfrm>
            <a:off x="6356000" y="40344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6384560" y="40344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L’e-mail d’un client</a:t>
            </a:r>
          </a:p>
        </p:txBody>
      </p:sp>
      <p:sp>
        <p:nvSpPr>
          <p:cNvPr id="30" name="Shape 30"/>
          <p:cNvSpPr/>
          <p:nvPr/>
        </p:nvSpPr>
        <p:spPr>
          <a:xfrm>
            <a:off x="6356000" y="46516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6384560" y="46516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 devis sous accord de confidentialité</a:t>
            </a:r>
          </a:p>
        </p:txBody>
      </p:sp>
      <p:sp>
        <p:nvSpPr>
          <p:cNvPr id="32" name="Shape 32"/>
          <p:cNvSpPr/>
          <p:nvPr/>
        </p:nvSpPr>
        <p:spPr>
          <a:xfrm>
            <a:off x="6356000" y="5268800"/>
            <a:ext cx="5016000" cy="517199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3" name="Shape 33"/>
          <p:cNvSpPr/>
          <p:nvPr/>
        </p:nvSpPr>
        <p:spPr>
          <a:xfrm>
            <a:off x="6384560" y="5268800"/>
            <a:ext cx="4958880" cy="51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Le courrier d’un patient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Quiz — le premier geste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75827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75827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Quiz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7010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Un collègue vous dit qu’il a collé un fichier client dans un compte personnel d’IA. Le premier geste ?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061040"/>
            <a:ext cx="10792000" cy="41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20000" y="3131040"/>
            <a:ext cx="274960" cy="27496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60000" y="3131040"/>
            <a:ext cx="394960" cy="27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A</a:t>
            </a:r>
          </a:p>
        </p:txBody>
      </p:sp>
      <p:sp>
        <p:nvSpPr>
          <p:cNvPr id="16" name="Shape 16"/>
          <p:cNvSpPr/>
          <p:nvPr/>
        </p:nvSpPr>
        <p:spPr>
          <a:xfrm>
            <a:off x="1163520" y="3061040"/>
            <a:ext cx="9947448" cy="4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Le rassurer : ce n’est sans doute rien</a:t>
            </a:r>
          </a:p>
        </p:txBody>
      </p:sp>
      <p:sp>
        <p:nvSpPr>
          <p:cNvPr id="17" name="Shape 17"/>
          <p:cNvSpPr/>
          <p:nvPr/>
        </p:nvSpPr>
        <p:spPr>
          <a:xfrm>
            <a:off x="11179528" y="3172284"/>
            <a:ext cx="192472" cy="192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700000" y="3636000"/>
            <a:ext cx="10792000" cy="41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3706000"/>
            <a:ext cx="274960" cy="27496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60000" y="3706000"/>
            <a:ext cx="394960" cy="27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B</a:t>
            </a:r>
          </a:p>
        </p:txBody>
      </p:sp>
      <p:sp>
        <p:nvSpPr>
          <p:cNvPr id="21" name="Shape 21"/>
          <p:cNvSpPr/>
          <p:nvPr/>
        </p:nvSpPr>
        <p:spPr>
          <a:xfrm>
            <a:off x="1163520" y="3636000"/>
            <a:ext cx="9947448" cy="4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Le dire tout de suite au contact de la charte</a:t>
            </a:r>
          </a:p>
        </p:txBody>
      </p:sp>
      <p:sp>
        <p:nvSpPr>
          <p:cNvPr id="22" name="Shape 22"/>
          <p:cNvSpPr/>
          <p:nvPr/>
        </p:nvSpPr>
        <p:spPr>
          <a:xfrm>
            <a:off x="11179528" y="3747244"/>
            <a:ext cx="192472" cy="192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00000" y="4210960"/>
            <a:ext cx="10792000" cy="41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0000" y="4280960"/>
            <a:ext cx="274960" cy="27496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60000" y="4280960"/>
            <a:ext cx="394960" cy="27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C</a:t>
            </a:r>
          </a:p>
        </p:txBody>
      </p:sp>
      <p:sp>
        <p:nvSpPr>
          <p:cNvPr id="26" name="Shape 26"/>
          <p:cNvSpPr/>
          <p:nvPr/>
        </p:nvSpPr>
        <p:spPr>
          <a:xfrm>
            <a:off x="1163520" y="4210960"/>
            <a:ext cx="9947448" cy="4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Supprimer vous-même la conversation, sans en parler</a:t>
            </a:r>
          </a:p>
        </p:txBody>
      </p:sp>
      <p:sp>
        <p:nvSpPr>
          <p:cNvPr id="27" name="Shape 27"/>
          <p:cNvSpPr/>
          <p:nvPr/>
        </p:nvSpPr>
        <p:spPr>
          <a:xfrm>
            <a:off x="11179528" y="4322204"/>
            <a:ext cx="192472" cy="192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700000" y="4785920"/>
            <a:ext cx="10792000" cy="41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820000" y="4855920"/>
            <a:ext cx="274960" cy="27496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760000" y="4855920"/>
            <a:ext cx="394960" cy="27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D</a:t>
            </a:r>
          </a:p>
        </p:txBody>
      </p:sp>
      <p:sp>
        <p:nvSpPr>
          <p:cNvPr id="31" name="Shape 31"/>
          <p:cNvSpPr/>
          <p:nvPr/>
        </p:nvSpPr>
        <p:spPr>
          <a:xfrm>
            <a:off x="1163520" y="4785920"/>
            <a:ext cx="9947448" cy="4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Prévenir son manager pour qu’il le sanctionne</a:t>
            </a:r>
          </a:p>
        </p:txBody>
      </p:sp>
      <p:sp>
        <p:nvSpPr>
          <p:cNvPr id="32" name="Shape 32"/>
          <p:cNvSpPr/>
          <p:nvPr/>
        </p:nvSpPr>
        <p:spPr>
          <a:xfrm>
            <a:off x="11179528" y="4897164"/>
            <a:ext cx="192472" cy="192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Quiz — le premier geste, la réponse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75827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75827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Quiz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7010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Un collègue vous dit qu’il a collé un fichier client dans un compte personnel d’IA. Le premier geste ?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061040"/>
            <a:ext cx="10792000" cy="41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20000" y="3131040"/>
            <a:ext cx="274960" cy="274960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60000" y="3131040"/>
            <a:ext cx="394960" cy="27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243039"/>
                </a:solidFill>
                <a:latin typeface="+mn-lt"/>
              </a:rPr>
              <a:t>A</a:t>
            </a:r>
          </a:p>
        </p:txBody>
      </p:sp>
      <p:sp>
        <p:nvSpPr>
          <p:cNvPr id="16" name="Shape 16"/>
          <p:cNvSpPr/>
          <p:nvPr/>
        </p:nvSpPr>
        <p:spPr>
          <a:xfrm>
            <a:off x="1163520" y="3061040"/>
            <a:ext cx="9947448" cy="4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8A979F"/>
                </a:solidFill>
                <a:latin typeface="+mn-lt"/>
              </a:rPr>
              <a:t>Le rassurer : ce n’est sans doute rien</a:t>
            </a:r>
          </a:p>
        </p:txBody>
      </p:sp>
      <p:sp>
        <p:nvSpPr>
          <p:cNvPr id="17" name="Shape 17"/>
          <p:cNvSpPr/>
          <p:nvPr/>
        </p:nvSpPr>
        <p:spPr>
          <a:xfrm>
            <a:off x="11179528" y="3172284"/>
            <a:ext cx="192472" cy="192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700000" y="3636000"/>
            <a:ext cx="10792000" cy="414960"/>
          </a:xfrm>
          <a:prstGeom prst="roundRect">
            <a:avLst>
              <a:gd name="adj" fmla="val 12000"/>
            </a:avLst>
          </a:prstGeom>
          <a:solidFill>
            <a:srgbClr val="E5ECE5"/>
          </a:solidFill>
          <a:ln w="317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3706000"/>
            <a:ext cx="274960" cy="274960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60000" y="3706000"/>
            <a:ext cx="394960" cy="27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B</a:t>
            </a:r>
          </a:p>
        </p:txBody>
      </p:sp>
      <p:sp>
        <p:nvSpPr>
          <p:cNvPr id="21" name="Shape 21"/>
          <p:cNvSpPr/>
          <p:nvPr/>
        </p:nvSpPr>
        <p:spPr>
          <a:xfrm>
            <a:off x="1163520" y="3636000"/>
            <a:ext cx="9947448" cy="4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b="1" dirty="0">
                <a:solidFill>
                  <a:srgbClr val="243039"/>
                </a:solidFill>
                <a:latin typeface="+mn-lt"/>
              </a:rPr>
              <a:t>Le dire tout de suite au contact de la charte</a:t>
            </a:r>
          </a:p>
        </p:txBody>
      </p:sp>
      <p:sp>
        <p:nvSpPr>
          <p:cNvPr id="22" name="Shape 22"/>
          <p:cNvSpPr/>
          <p:nvPr/>
        </p:nvSpPr>
        <p:spPr>
          <a:xfrm>
            <a:off x="11165092" y="3732808"/>
            <a:ext cx="221342" cy="221342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11105092" y="3732808"/>
            <a:ext cx="341342" cy="2213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FFFFFF"/>
                </a:solidFill>
                <a:latin typeface="+mn-lt"/>
              </a:rPr>
              <a:t>✓</a:t>
            </a:r>
          </a:p>
        </p:txBody>
      </p:sp>
      <p:sp>
        <p:nvSpPr>
          <p:cNvPr id="24" name="Shape 24"/>
          <p:cNvSpPr/>
          <p:nvPr/>
        </p:nvSpPr>
        <p:spPr>
          <a:xfrm>
            <a:off x="700000" y="4210960"/>
            <a:ext cx="10792000" cy="41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820000" y="4280960"/>
            <a:ext cx="274960" cy="274960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Shape 26"/>
          <p:cNvSpPr/>
          <p:nvPr/>
        </p:nvSpPr>
        <p:spPr>
          <a:xfrm>
            <a:off x="760000" y="4280960"/>
            <a:ext cx="394960" cy="27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243039"/>
                </a:solidFill>
                <a:latin typeface="+mn-lt"/>
              </a:rPr>
              <a:t>C</a:t>
            </a:r>
          </a:p>
        </p:txBody>
      </p:sp>
      <p:sp>
        <p:nvSpPr>
          <p:cNvPr id="27" name="Shape 27"/>
          <p:cNvSpPr/>
          <p:nvPr/>
        </p:nvSpPr>
        <p:spPr>
          <a:xfrm>
            <a:off x="1163520" y="4210960"/>
            <a:ext cx="9947448" cy="4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8A979F"/>
                </a:solidFill>
                <a:latin typeface="+mn-lt"/>
              </a:rPr>
              <a:t>Supprimer vous-même la conversation, sans en parler</a:t>
            </a:r>
          </a:p>
        </p:txBody>
      </p:sp>
      <p:sp>
        <p:nvSpPr>
          <p:cNvPr id="28" name="Shape 28"/>
          <p:cNvSpPr/>
          <p:nvPr/>
        </p:nvSpPr>
        <p:spPr>
          <a:xfrm>
            <a:off x="11179528" y="4322204"/>
            <a:ext cx="192472" cy="192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700000" y="4785920"/>
            <a:ext cx="10792000" cy="41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0" name="Shape 30"/>
          <p:cNvSpPr/>
          <p:nvPr/>
        </p:nvSpPr>
        <p:spPr>
          <a:xfrm>
            <a:off x="820000" y="4855920"/>
            <a:ext cx="274960" cy="274960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760000" y="4855920"/>
            <a:ext cx="394960" cy="27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b="1" dirty="0">
                <a:solidFill>
                  <a:srgbClr val="243039"/>
                </a:solidFill>
                <a:latin typeface="+mn-lt"/>
              </a:rPr>
              <a:t>D</a:t>
            </a:r>
          </a:p>
        </p:txBody>
      </p:sp>
      <p:sp>
        <p:nvSpPr>
          <p:cNvPr id="32" name="Shape 32"/>
          <p:cNvSpPr/>
          <p:nvPr/>
        </p:nvSpPr>
        <p:spPr>
          <a:xfrm>
            <a:off x="1163520" y="4785920"/>
            <a:ext cx="9947448" cy="4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8A979F"/>
                </a:solidFill>
                <a:latin typeface="+mn-lt"/>
              </a:rPr>
              <a:t>Prévenir son manager pour qu’il le sanctionne</a:t>
            </a:r>
          </a:p>
        </p:txBody>
      </p:sp>
      <p:sp>
        <p:nvSpPr>
          <p:cNvPr id="33" name="Shape 33"/>
          <p:cNvSpPr/>
          <p:nvPr/>
        </p:nvSpPr>
        <p:spPr>
          <a:xfrm>
            <a:off x="11179528" y="4897164"/>
            <a:ext cx="192472" cy="192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700000" y="5440880"/>
            <a:ext cx="10792000" cy="65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700000" y="5440880"/>
            <a:ext cx="60000" cy="659120"/>
          </a:xfrm>
          <a:prstGeom prst="rect">
            <a:avLst/>
          </a:prstGeom>
          <a:solidFill>
            <a:srgbClr val="566A58"/>
          </a:solidFill>
        </p:spPr>
        <p:txBody>
          <a:bodyPr/>
          <a:lstStyle/>
          <a:p>
            <a:endParaRPr/>
          </a:p>
        </p:txBody>
      </p:sp>
      <p:sp>
        <p:nvSpPr>
          <p:cNvPr id="36" name="Shape 36"/>
          <p:cNvSpPr/>
          <p:nvPr/>
        </p:nvSpPr>
        <p:spPr>
          <a:xfrm>
            <a:off x="848560" y="5440880"/>
            <a:ext cx="10614880" cy="65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Le dire tout de suite : un signalement rapide vaut mieux qu’un signalement parfait, et personne n’est blâmé pour avoir signalé.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Quatre objections, quatre réponses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900000"/>
            <a:ext cx="5090000" cy="500000"/>
          </a:xfrm>
          <a:prstGeom prst="roundRect">
            <a:avLst/>
          </a:prstGeom>
          <a:solidFill>
            <a:srgbClr val="9DB0BC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L’objection</a:t>
            </a:r>
          </a:p>
        </p:txBody>
      </p:sp>
      <p:sp>
        <p:nvSpPr>
          <p:cNvPr id="11" name="Shape 11"/>
          <p:cNvSpPr/>
          <p:nvPr/>
        </p:nvSpPr>
        <p:spPr>
          <a:xfrm>
            <a:off x="6410000" y="1900000"/>
            <a:ext cx="5090000" cy="50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La réponse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60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« Je n’ai pas le temps »</a:t>
            </a:r>
          </a:p>
        </p:txBody>
      </p:sp>
      <p:sp>
        <p:nvSpPr>
          <p:cNvPr id="13" name="Shape 13"/>
          <p:cNvSpPr/>
          <p:nvPr/>
        </p:nvSpPr>
        <p:spPr>
          <a:xfrm>
            <a:off x="6410000" y="260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Quelques secondes, sur la page, sans compte ni installation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345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« C’est à la DSI de bloquer »</a:t>
            </a:r>
          </a:p>
        </p:txBody>
      </p:sp>
      <p:sp>
        <p:nvSpPr>
          <p:cNvPr id="15" name="Shape 15"/>
          <p:cNvSpPr/>
          <p:nvPr/>
        </p:nvSpPr>
        <p:spPr>
          <a:xfrm>
            <a:off x="6410000" y="345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Bloquer, on le contourne : la décision se prend au moment du geste</a:t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430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« On va me surveiller »</a:t>
            </a:r>
          </a:p>
        </p:txBody>
      </p:sp>
      <p:sp>
        <p:nvSpPr>
          <p:cNvPr id="17" name="Shape 17"/>
          <p:cNvSpPr/>
          <p:nvPr/>
        </p:nvSpPr>
        <p:spPr>
          <a:xfrm>
            <a:off x="6410000" y="430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Des volumes, jamais des personnes : personne ne lit ce que vous collez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15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« Notre IA interne suffit »</a:t>
            </a:r>
          </a:p>
        </p:txBody>
      </p:sp>
      <p:sp>
        <p:nvSpPr>
          <p:cNvPr id="19" name="Shape 19"/>
          <p:cNvSpPr/>
          <p:nvPr/>
        </p:nvSpPr>
        <p:spPr>
          <a:xfrm>
            <a:off x="6410000" y="515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Même un outil validé ne reçoit que ce dont la tâche a besoin</a:t>
            </a:r>
          </a:p>
        </p:txBody>
      </p:sp>
      <p:cxnSp>
        <p:nvCxnSpPr>
          <p:cNvPr id="60" name="Connector 60"/>
          <p:cNvCxnSpPr>
</p:cNvCxnSpPr>
          <p:nvPr/>
        </p:nvCxnSpPr>
        <p:spPr>
          <a:xfrm>
            <a:off x="5880000" y="292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1" name="Connector 61"/>
          <p:cNvCxnSpPr>
</p:cNvCxnSpPr>
          <p:nvPr/>
        </p:nvCxnSpPr>
        <p:spPr>
          <a:xfrm>
            <a:off x="5880000" y="377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5880000" y="462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5880000" y="547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« Lundi, 9 h » — le jeu de rôle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723640"/>
            <a:ext cx="10792000" cy="1122960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920000" y="2065120"/>
            <a:ext cx="1364000" cy="440000"/>
          </a:xfrm>
          <a:prstGeom prst="roundRect">
            <a:avLst/>
          </a:prstGeom>
          <a:solidFill>
            <a:srgbClr val="66747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980000" y="2065120"/>
            <a:ext cx="124400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La scène</a:t>
            </a:r>
          </a:p>
        </p:txBody>
      </p:sp>
      <p:sp>
        <p:nvSpPr>
          <p:cNvPr id="13" name="Shape 13"/>
          <p:cNvSpPr/>
          <p:nvPr/>
        </p:nvSpPr>
        <p:spPr>
          <a:xfrm>
            <a:off x="2392560" y="1873640"/>
            <a:ext cx="8970880" cy="82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Lundi, 9 h. Un collègue vient voir le Champion de son équipe : vendredi soir, pressé, il a collé une liste de clients et leurs téléphones dans un assistant d’IA ouvert avec son compte personnel. Il a peur d’être sanctionné.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3046600"/>
            <a:ext cx="3410666" cy="4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760000" y="3046600"/>
            <a:ext cx="3290666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Le collègue</a:t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3556600"/>
            <a:ext cx="3410666" cy="246976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78560" y="3826600"/>
            <a:ext cx="3253546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Inquiet, un peu sur la défensive</a:t>
            </a:r>
          </a:p>
        </p:txBody>
      </p:sp>
      <p:sp>
        <p:nvSpPr>
          <p:cNvPr id="18" name="Shape 18"/>
          <p:cNvSpPr/>
          <p:nvPr/>
        </p:nvSpPr>
        <p:spPr>
          <a:xfrm>
            <a:off x="778560" y="4445720"/>
            <a:ext cx="3253546" cy="143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minimisez d’abord : « ce n’était qu’une liste ». Vous ne dites tout que si l’on vous écoute sans reproche.</a:t>
            </a:r>
          </a:p>
        </p:txBody>
      </p:sp>
      <p:sp>
        <p:nvSpPr>
          <p:cNvPr id="19" name="Shape 19"/>
          <p:cNvSpPr/>
          <p:nvPr/>
        </p:nvSpPr>
        <p:spPr>
          <a:xfrm>
            <a:off x="4390665" y="3046600"/>
            <a:ext cx="3410666" cy="4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4450665" y="3046600"/>
            <a:ext cx="3290665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Le Champion</a:t>
            </a:r>
          </a:p>
        </p:txBody>
      </p:sp>
      <p:sp>
        <p:nvSpPr>
          <p:cNvPr id="21" name="Shape 21"/>
          <p:cNvSpPr/>
          <p:nvPr/>
        </p:nvSpPr>
        <p:spPr>
          <a:xfrm>
            <a:off x="4390665" y="3556600"/>
            <a:ext cx="3410666" cy="246976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4469225" y="3826600"/>
            <a:ext cx="3253546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À l’écoute, sans jugement</a:t>
            </a:r>
          </a:p>
        </p:txBody>
      </p:sp>
      <p:sp>
        <p:nvSpPr>
          <p:cNvPr id="23" name="Shape 23"/>
          <p:cNvSpPr/>
          <p:nvPr/>
        </p:nvSpPr>
        <p:spPr>
          <a:xfrm>
            <a:off x="4469225" y="4201880"/>
            <a:ext cx="3253546" cy="167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Écoutez sans reproche, orientez vers le contact de la charte, aidez à contenir. Vous ne jugez pas, ne sanctionnez pas et ne lisez pas la conversation.</a:t>
            </a:r>
          </a:p>
        </p:txBody>
      </p:sp>
      <p:sp>
        <p:nvSpPr>
          <p:cNvPr id="24" name="Shape 24"/>
          <p:cNvSpPr/>
          <p:nvPr/>
        </p:nvSpPr>
        <p:spPr>
          <a:xfrm>
            <a:off x="8081333" y="3046600"/>
            <a:ext cx="3410666" cy="4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8141333" y="3046600"/>
            <a:ext cx="3290666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L’observateur</a:t>
            </a:r>
          </a:p>
        </p:txBody>
      </p:sp>
      <p:sp>
        <p:nvSpPr>
          <p:cNvPr id="26" name="Shape 26"/>
          <p:cNvSpPr/>
          <p:nvPr/>
        </p:nvSpPr>
        <p:spPr>
          <a:xfrm>
            <a:off x="8081333" y="3556600"/>
            <a:ext cx="3410666" cy="246976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8159893" y="3826600"/>
            <a:ext cx="3253546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Silencieux</a:t>
            </a:r>
          </a:p>
        </p:txBody>
      </p:sp>
      <p:sp>
        <p:nvSpPr>
          <p:cNvPr id="28" name="Shape 28"/>
          <p:cNvSpPr/>
          <p:nvPr/>
        </p:nvSpPr>
        <p:spPr>
          <a:xfrm>
            <a:off x="8159893" y="4201880"/>
            <a:ext cx="3253546" cy="167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Relevez le moment où le collègue se confie, la première action concrète proposée, et tout mot qui sonne comme un reproche.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Par trois, vingt minutes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50000"/>
            <a:ext cx="1540000" cy="48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20 minutes</a:t>
            </a:r>
          </a:p>
        </p:txBody>
      </p:sp>
      <p:sp>
        <p:nvSpPr>
          <p:cNvPr id="11" name="Shape 11"/>
          <p:cNvSpPr/>
          <p:nvPr/>
        </p:nvSpPr>
        <p:spPr>
          <a:xfrm>
            <a:off x="2440000" y="1650000"/>
            <a:ext cx="1422000" cy="48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par trois</a:t>
            </a:r>
          </a:p>
        </p:txBody>
      </p:sp>
      <p:sp>
        <p:nvSpPr>
          <p:cNvPr id="12" name="Shape 12"/>
          <p:cNvSpPr/>
          <p:nvPr/>
        </p:nvSpPr>
        <p:spPr>
          <a:xfrm>
            <a:off x="4062000" y="1650000"/>
            <a:ext cx="1658000" cy="48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trois tours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360000"/>
            <a:ext cx="10800000" cy="364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060000" y="2620000"/>
            <a:ext cx="10080000" cy="318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1.  Chacun prend un rôle et lit sa consigne</a:t>
            </a:r>
          </a:p>
          <a:p>
            <a:pPr algn="l" marL="0" marR="0" indent="0">
              <a:spcBef>
                <a:spcPts val="3307"/>
              </a:spcBef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2.  Jouez la scène : 4 minutes</a:t>
            </a:r>
          </a:p>
          <a:p>
            <a:pPr algn="l" marL="0" marR="0" indent="0">
              <a:spcBef>
                <a:spcPts val="3307"/>
              </a:spcBef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3.  Débriefez : l’observateur parle en premier, 2 minutes</a:t>
            </a:r>
          </a:p>
          <a:p>
            <a:pPr algn="l" marL="0" marR="0" indent="0">
              <a:spcBef>
                <a:spcPts val="3307"/>
              </a:spcBef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4.  Échangez les rôles et rejouez, jusqu’à trois tours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Après une erreur : la part du Champion</a:t>
            </a:r>
          </a:p>
        </p:txBody>
      </p:sp>
      <p:sp>
        <p:nvSpPr>
          <p:cNvPr id="10" name="Shape 10"/>
          <p:cNvSpPr/>
          <p:nvPr/>
        </p:nvSpPr>
        <p:spPr>
          <a:xfrm>
            <a:off x="3700000" y="1520000"/>
            <a:ext cx="4800000" cy="79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3740000" y="1520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Écouter sans reproche</a:t>
            </a:r>
          </a:p>
        </p:txBody>
      </p:sp>
      <p:sp>
        <p:nvSpPr>
          <p:cNvPr id="12" name="Shape 12"/>
          <p:cNvSpPr/>
          <p:nvPr/>
        </p:nvSpPr>
        <p:spPr>
          <a:xfrm>
            <a:off x="3700000" y="2555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3740000" y="2555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Orienter vers le contact de la charte</a:t>
            </a:r>
          </a:p>
        </p:txBody>
      </p:sp>
      <p:sp>
        <p:nvSpPr>
          <p:cNvPr id="14" name="Shape 14"/>
          <p:cNvSpPr/>
          <p:nvPr/>
        </p:nvSpPr>
        <p:spPr>
          <a:xfrm>
            <a:off x="3700000" y="3590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3740000" y="3590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Aider à contenir : supprimer, révoquer</a:t>
            </a:r>
          </a:p>
        </p:txBody>
      </p:sp>
      <p:sp>
        <p:nvSpPr>
          <p:cNvPr id="16" name="Shape 16"/>
          <p:cNvSpPr/>
          <p:nvPr/>
        </p:nvSpPr>
        <p:spPr>
          <a:xfrm>
            <a:off x="3700000" y="4625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3740000" y="4625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Rapporter la leçon, sans nom</a:t>
            </a:r>
          </a:p>
        </p:txBody>
      </p:sp>
      <p:cxnSp>
        <p:nvCxnSpPr>
          <p:cNvPr id="58" name="Connector 58"/>
          <p:cNvCxnSpPr>
</p:cNvCxnSpPr>
          <p:nvPr/>
        </p:nvCxnSpPr>
        <p:spPr>
          <a:xfrm>
            <a:off x="6100000" y="2335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59" name="Connector 59"/>
          <p:cNvCxnSpPr>
</p:cNvCxnSpPr>
          <p:nvPr/>
        </p:nvCxnSpPr>
        <p:spPr>
          <a:xfrm>
            <a:off x="6100000" y="3370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0" name="Connector 60"/>
          <p:cNvCxnSpPr>
</p:cNvCxnSpPr>
          <p:nvPr/>
        </p:nvCxnSpPr>
        <p:spPr>
          <a:xfrm>
            <a:off x="6100000" y="4405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Les rituels, sur un semestre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17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Réunion des Champions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167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 i="1">
                <a:solidFill>
                  <a:srgbClr val="66747D"/>
                </a:solidFill>
                <a:latin typeface="+mn-lt"/>
              </a:rPr>
              <a:t>une fois par mois</a:t>
            </a:r>
          </a:p>
        </p:txBody>
      </p:sp>
      <p:sp>
        <p:nvSpPr>
          <p:cNvPr id="12" name="Shape 12"/>
          <p:cNvSpPr/>
          <p:nvPr/>
        </p:nvSpPr>
        <p:spPr>
          <a:xfrm>
            <a:off x="3450000" y="2137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352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Shape 14"/>
          <p:cNvSpPr/>
          <p:nvPr/>
        </p:nvSpPr>
        <p:spPr>
          <a:xfrm>
            <a:off x="497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642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787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932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1077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700000" y="2589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00000" y="2712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Lettre des Champions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3062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 i="1">
                <a:solidFill>
                  <a:srgbClr val="66747D"/>
                </a:solidFill>
                <a:latin typeface="+mn-lt"/>
              </a:rPr>
              <a:t>entre deux réunions</a:t>
            </a:r>
          </a:p>
        </p:txBody>
      </p:sp>
      <p:sp>
        <p:nvSpPr>
          <p:cNvPr id="22" name="Shape 22"/>
          <p:cNvSpPr/>
          <p:nvPr/>
        </p:nvSpPr>
        <p:spPr>
          <a:xfrm>
            <a:off x="3450000" y="3032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429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574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19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Shape 26"/>
          <p:cNvSpPr/>
          <p:nvPr/>
        </p:nvSpPr>
        <p:spPr>
          <a:xfrm>
            <a:off x="864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10090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700000" y="3484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700000" y="3607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Défi trimestriel</a:t>
            </a:r>
          </a:p>
        </p:txBody>
      </p:sp>
      <p:sp>
        <p:nvSpPr>
          <p:cNvPr id="30" name="Shape 30"/>
          <p:cNvSpPr/>
          <p:nvPr/>
        </p:nvSpPr>
        <p:spPr>
          <a:xfrm>
            <a:off x="700000" y="3957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 i="1">
                <a:solidFill>
                  <a:srgbClr val="66747D"/>
                </a:solidFill>
                <a:latin typeface="+mn-lt"/>
              </a:rPr>
              <a:t>un par trimestre</a:t>
            </a:r>
          </a:p>
        </p:txBody>
      </p:sp>
      <p:sp>
        <p:nvSpPr>
          <p:cNvPr id="31" name="Shape 31"/>
          <p:cNvSpPr/>
          <p:nvPr/>
        </p:nvSpPr>
        <p:spPr>
          <a:xfrm>
            <a:off x="3450000" y="3927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32" name="Shape 32"/>
          <p:cNvSpPr/>
          <p:nvPr/>
        </p:nvSpPr>
        <p:spPr>
          <a:xfrm>
            <a:off x="5630000" y="37625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9980000" y="37625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700000" y="4379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700000" y="4502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Démonstration en équipe</a:t>
            </a:r>
          </a:p>
        </p:txBody>
      </p:sp>
      <p:sp>
        <p:nvSpPr>
          <p:cNvPr id="36" name="Shape 36"/>
          <p:cNvSpPr/>
          <p:nvPr/>
        </p:nvSpPr>
        <p:spPr>
          <a:xfrm>
            <a:off x="700000" y="4852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 i="1">
                <a:solidFill>
                  <a:srgbClr val="66747D"/>
                </a:solidFill>
                <a:latin typeface="+mn-lt"/>
              </a:rPr>
              <a:t>chaque quinzaine, une équipe</a:t>
            </a:r>
          </a:p>
        </p:txBody>
      </p:sp>
      <p:sp>
        <p:nvSpPr>
          <p:cNvPr id="37" name="Shape 37"/>
          <p:cNvSpPr/>
          <p:nvPr/>
        </p:nvSpPr>
        <p:spPr>
          <a:xfrm>
            <a:off x="3450000" y="4822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38" name="Shape 38"/>
          <p:cNvSpPr/>
          <p:nvPr/>
        </p:nvSpPr>
        <p:spPr>
          <a:xfrm>
            <a:off x="356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4217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0" name="Shape 40"/>
          <p:cNvSpPr/>
          <p:nvPr/>
        </p:nvSpPr>
        <p:spPr>
          <a:xfrm>
            <a:off x="4870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552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2" name="Shape 42"/>
          <p:cNvSpPr/>
          <p:nvPr/>
        </p:nvSpPr>
        <p:spPr>
          <a:xfrm>
            <a:off x="617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6827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4" name="Shape 44"/>
          <p:cNvSpPr/>
          <p:nvPr/>
        </p:nvSpPr>
        <p:spPr>
          <a:xfrm>
            <a:off x="755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820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6" name="Shape 46"/>
          <p:cNvSpPr/>
          <p:nvPr/>
        </p:nvSpPr>
        <p:spPr>
          <a:xfrm>
            <a:off x="8857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9510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8" name="Shape 48"/>
          <p:cNvSpPr/>
          <p:nvPr/>
        </p:nvSpPr>
        <p:spPr>
          <a:xfrm>
            <a:off x="1016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1081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0" name="Shape 50"/>
          <p:cNvSpPr/>
          <p:nvPr/>
        </p:nvSpPr>
        <p:spPr>
          <a:xfrm>
            <a:off x="362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293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Mois 1</a:t>
            </a:r>
          </a:p>
        </p:txBody>
      </p:sp>
      <p:sp>
        <p:nvSpPr>
          <p:cNvPr id="52" name="Shape 52"/>
          <p:cNvSpPr/>
          <p:nvPr/>
        </p:nvSpPr>
        <p:spPr>
          <a:xfrm>
            <a:off x="507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438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Mois 2</a:t>
            </a:r>
          </a:p>
        </p:txBody>
      </p:sp>
      <p:sp>
        <p:nvSpPr>
          <p:cNvPr id="54" name="Shape 54"/>
          <p:cNvSpPr/>
          <p:nvPr/>
        </p:nvSpPr>
        <p:spPr>
          <a:xfrm>
            <a:off x="652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583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Mois 3</a:t>
            </a:r>
          </a:p>
        </p:txBody>
      </p:sp>
      <p:sp>
        <p:nvSpPr>
          <p:cNvPr id="56" name="Shape 56"/>
          <p:cNvSpPr/>
          <p:nvPr/>
        </p:nvSpPr>
        <p:spPr>
          <a:xfrm>
            <a:off x="797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728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Mois 4</a:t>
            </a:r>
          </a:p>
        </p:txBody>
      </p:sp>
      <p:sp>
        <p:nvSpPr>
          <p:cNvPr id="58" name="Shape 58"/>
          <p:cNvSpPr/>
          <p:nvPr/>
        </p:nvSpPr>
        <p:spPr>
          <a:xfrm>
            <a:off x="942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873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Mois 5</a:t>
            </a:r>
          </a:p>
        </p:txBody>
      </p:sp>
      <p:sp>
        <p:nvSpPr>
          <p:cNvPr id="60" name="Shape 60"/>
          <p:cNvSpPr/>
          <p:nvPr/>
        </p:nvSpPr>
        <p:spPr>
          <a:xfrm>
            <a:off x="1087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1018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Mois 6</a:t>
            </a:r>
          </a:p>
        </p:txBody>
      </p:sp>
      <p:sp>
        <p:nvSpPr>
          <p:cNvPr id="62" name="Shape 62"/>
          <p:cNvSpPr/>
          <p:nvPr/>
        </p:nvSpPr>
        <p:spPr>
          <a:xfrm>
            <a:off x="3450000" y="58150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700000" y="57700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4" name="Shape 64"/>
          <p:cNvSpPr/>
          <p:nvPr/>
        </p:nvSpPr>
        <p:spPr>
          <a:xfrm>
            <a:off x="4040000" y="57050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4570000" y="5720000"/>
            <a:ext cx="40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66747D"/>
                </a:solidFill>
                <a:latin typeface="+mn-lt"/>
              </a:rPr>
              <a:t>Taille ∝ le temps qu’il prend</a:t>
            </a:r>
          </a:p>
        </p:txBody>
      </p:sp>
      <p:cxnSp>
        <p:nvCxnSpPr>
          <p:cNvPr id="106" name="Connector 106"/>
          <p:cNvCxnSpPr>
</p:cNvCxnSpPr>
          <p:nvPr/>
        </p:nvCxnSpPr>
        <p:spPr>
          <a:xfrm>
            <a:off x="11160000" y="2147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107" name="Connector 107"/>
          <p:cNvCxnSpPr>
</p:cNvCxnSpPr>
          <p:nvPr/>
        </p:nvCxnSpPr>
        <p:spPr>
          <a:xfrm>
            <a:off x="11160000" y="3042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108" name="Connector 108"/>
          <p:cNvCxnSpPr>
</p:cNvCxnSpPr>
          <p:nvPr/>
        </p:nvCxnSpPr>
        <p:spPr>
          <a:xfrm>
            <a:off x="11160000" y="3937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109" name="Connector 109"/>
          <p:cNvCxnSpPr>
</p:cNvCxnSpPr>
          <p:nvPr/>
        </p:nvCxnSpPr>
        <p:spPr>
          <a:xfrm>
            <a:off x="11160000" y="4832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Trois niveaux, et ce que chacun demande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215000"/>
            <a:ext cx="1800000" cy="46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2215000"/>
            <a:ext cx="1680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FFFFFF"/>
                </a:solidFill>
                <a:latin typeface="+mn-lt"/>
              </a:rPr>
              <a:t>Récompenses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340000"/>
            <a:ext cx="180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60000" y="3340000"/>
            <a:ext cx="1680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FFFFFF"/>
                </a:solidFill>
                <a:latin typeface="+mn-lt"/>
              </a:rPr>
              <a:t>Niveaux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5025000"/>
            <a:ext cx="1800000" cy="460000"/>
          </a:xfrm>
          <a:prstGeom prst="roundRect">
            <a:avLst/>
          </a:prstGeom>
          <a:solidFill>
            <a:srgbClr val="A36A32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760000" y="5025000"/>
            <a:ext cx="1680000" cy="4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FFFFFF"/>
                </a:solidFill>
                <a:latin typeface="+mn-lt"/>
              </a:rPr>
              <a:t>Défis</a:t>
            </a:r>
          </a:p>
        </p:txBody>
      </p:sp>
      <p:sp>
        <p:nvSpPr>
          <p:cNvPr id="16" name="Shape 16"/>
          <p:cNvSpPr/>
          <p:nvPr/>
        </p:nvSpPr>
        <p:spPr>
          <a:xfrm>
            <a:off x="2750000" y="3500000"/>
            <a:ext cx="8750000" cy="140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2860000" y="1920000"/>
            <a:ext cx="2696666" cy="1050000"/>
          </a:xfrm>
          <a:prstGeom prst="roundRect">
            <a:avLst/>
          </a:prstGeom>
          <a:solidFill>
            <a:srgbClr val="EEF2EE"/>
          </a:solidFill>
          <a:ln w="190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2980000" y="192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dirty="0">
                <a:solidFill>
                  <a:srgbClr val="243039"/>
                </a:solidFill>
                <a:latin typeface="+mn-lt"/>
              </a:rPr>
              <a:t>L’attestation et le badge Rustine</a:t>
            </a:r>
          </a:p>
        </p:txBody>
      </p:sp>
      <p:sp>
        <p:nvSpPr>
          <p:cNvPr id="19" name="Shape 19"/>
          <p:cNvSpPr/>
          <p:nvPr/>
        </p:nvSpPr>
        <p:spPr>
          <a:xfrm>
            <a:off x="2860000" y="4730000"/>
            <a:ext cx="2696666" cy="1050000"/>
          </a:xfrm>
          <a:prstGeom prst="roundRect">
            <a:avLst/>
          </a:prstGeom>
          <a:solidFill>
            <a:srgbClr val="F7EFE8"/>
          </a:solidFill>
          <a:ln w="19050">
            <a:solidFill>
              <a:srgbClr val="A36A32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2980000" y="473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dirty="0">
                <a:solidFill>
                  <a:srgbClr val="243039"/>
                </a:solidFill>
                <a:latin typeface="+mn-lt"/>
              </a:rPr>
              <a:t>Suivre la formation de deux heures</a:t>
            </a:r>
          </a:p>
        </p:txBody>
      </p:sp>
      <p:sp>
        <p:nvSpPr>
          <p:cNvPr id="21" name="Shape 21"/>
          <p:cNvSpPr/>
          <p:nvPr/>
        </p:nvSpPr>
        <p:spPr>
          <a:xfrm>
            <a:off x="3878333" y="3240000"/>
            <a:ext cx="660000" cy="660000"/>
          </a:xfrm>
          <a:prstGeom prst="ellipse">
            <a:avLst/>
          </a:prstGeom>
          <a:solidFill>
            <a:srgbClr val="7FA3BA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Shape 22"/>
          <p:cNvSpPr/>
          <p:nvPr/>
        </p:nvSpPr>
        <p:spPr>
          <a:xfrm>
            <a:off x="3878333" y="3240000"/>
            <a:ext cx="660000" cy="6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b="1" dirty="0">
                <a:solidFill>
                  <a:srgbClr val="FFFFFF"/>
                </a:solidFill>
                <a:latin typeface="+mn-lt"/>
              </a:rPr>
              <a:t>1</a:t>
            </a:r>
          </a:p>
        </p:txBody>
      </p:sp>
      <p:sp>
        <p:nvSpPr>
          <p:cNvPr id="23" name="Shape 23"/>
          <p:cNvSpPr/>
          <p:nvPr/>
        </p:nvSpPr>
        <p:spPr>
          <a:xfrm>
            <a:off x="2810000" y="3960000"/>
            <a:ext cx="2796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3039"/>
                </a:solidFill>
                <a:latin typeface="+mn-lt"/>
              </a:rPr>
              <a:t>Rustine</a:t>
            </a:r>
          </a:p>
        </p:txBody>
      </p:sp>
      <p:sp>
        <p:nvSpPr>
          <p:cNvPr id="24" name="Shape 24"/>
          <p:cNvSpPr/>
          <p:nvPr/>
        </p:nvSpPr>
        <p:spPr>
          <a:xfrm>
            <a:off x="5776666" y="1920000"/>
            <a:ext cx="2696666" cy="1050000"/>
          </a:xfrm>
          <a:prstGeom prst="roundRect">
            <a:avLst/>
          </a:prstGeom>
          <a:solidFill>
            <a:srgbClr val="EEF2EE"/>
          </a:solidFill>
          <a:ln w="190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5896666" y="192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dirty="0">
                <a:solidFill>
                  <a:srgbClr val="243039"/>
                </a:solidFill>
                <a:latin typeface="+mn-lt"/>
              </a:rPr>
              <a:t>Le badge Rivet, les supports d’animation</a:t>
            </a:r>
          </a:p>
        </p:txBody>
      </p:sp>
      <p:sp>
        <p:nvSpPr>
          <p:cNvPr id="26" name="Shape 26"/>
          <p:cNvSpPr/>
          <p:nvPr/>
        </p:nvSpPr>
        <p:spPr>
          <a:xfrm>
            <a:off x="5776666" y="4730000"/>
            <a:ext cx="2696666" cy="1050000"/>
          </a:xfrm>
          <a:prstGeom prst="roundRect">
            <a:avLst/>
          </a:prstGeom>
          <a:solidFill>
            <a:srgbClr val="F7EFE8"/>
          </a:solidFill>
          <a:ln w="19050">
            <a:solidFill>
              <a:srgbClr val="A36A32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5896666" y="473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dirty="0">
                <a:solidFill>
                  <a:srgbClr val="243039"/>
                </a:solidFill>
                <a:latin typeface="+mn-lt"/>
              </a:rPr>
              <a:t>Animer une démonstration dans son équipe</a:t>
            </a:r>
          </a:p>
        </p:txBody>
      </p:sp>
      <p:sp>
        <p:nvSpPr>
          <p:cNvPr id="28" name="Shape 28"/>
          <p:cNvSpPr/>
          <p:nvPr/>
        </p:nvSpPr>
        <p:spPr>
          <a:xfrm>
            <a:off x="6795000" y="3240000"/>
            <a:ext cx="660000" cy="660000"/>
          </a:xfrm>
          <a:prstGeom prst="ellipse">
            <a:avLst/>
          </a:prstGeom>
          <a:solidFill>
            <a:srgbClr val="527F9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6795000" y="3240000"/>
            <a:ext cx="660000" cy="6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b="1" dirty="0">
                <a:solidFill>
                  <a:srgbClr val="FFFFFF"/>
                </a:solidFill>
                <a:latin typeface="+mn-lt"/>
              </a:rPr>
              <a:t>2</a:t>
            </a:r>
          </a:p>
        </p:txBody>
      </p:sp>
      <p:sp>
        <p:nvSpPr>
          <p:cNvPr id="30" name="Shape 30"/>
          <p:cNvSpPr/>
          <p:nvPr/>
        </p:nvSpPr>
        <p:spPr>
          <a:xfrm>
            <a:off x="5726666" y="3960000"/>
            <a:ext cx="2796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3039"/>
                </a:solidFill>
                <a:latin typeface="+mn-lt"/>
              </a:rPr>
              <a:t>Rivet</a:t>
            </a:r>
          </a:p>
        </p:txBody>
      </p:sp>
      <p:sp>
        <p:nvSpPr>
          <p:cNvPr id="31" name="Shape 31"/>
          <p:cNvSpPr/>
          <p:nvPr/>
        </p:nvSpPr>
        <p:spPr>
          <a:xfrm>
            <a:off x="8693332" y="1920000"/>
            <a:ext cx="2696666" cy="1050000"/>
          </a:xfrm>
          <a:prstGeom prst="roundRect">
            <a:avLst/>
          </a:prstGeom>
          <a:solidFill>
            <a:srgbClr val="EEF2EE"/>
          </a:solidFill>
          <a:ln w="190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8813332" y="192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dirty="0">
                <a:solidFill>
                  <a:srgbClr val="243039"/>
                </a:solidFill>
                <a:latin typeface="+mn-lt"/>
              </a:rPr>
              <a:t>Le badge Grand Sceau, une réunion à animer</a:t>
            </a:r>
          </a:p>
        </p:txBody>
      </p:sp>
      <p:sp>
        <p:nvSpPr>
          <p:cNvPr id="33" name="Shape 33"/>
          <p:cNvSpPr/>
          <p:nvPr/>
        </p:nvSpPr>
        <p:spPr>
          <a:xfrm>
            <a:off x="8693332" y="4730000"/>
            <a:ext cx="2696666" cy="1050000"/>
          </a:xfrm>
          <a:prstGeom prst="roundRect">
            <a:avLst/>
          </a:prstGeom>
          <a:solidFill>
            <a:srgbClr val="F7EFE8"/>
          </a:solidFill>
          <a:ln w="19050">
            <a:solidFill>
              <a:srgbClr val="A36A32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4" name="Shape 34"/>
          <p:cNvSpPr/>
          <p:nvPr/>
        </p:nvSpPr>
        <p:spPr>
          <a:xfrm>
            <a:off x="8813332" y="4730000"/>
            <a:ext cx="245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dirty="0">
                <a:solidFill>
                  <a:srgbClr val="243039"/>
                </a:solidFill>
                <a:latin typeface="+mn-lt"/>
              </a:rPr>
              <a:t>Faire évoluer la charte à partir d’une leçon</a:t>
            </a:r>
          </a:p>
        </p:txBody>
      </p:sp>
      <p:sp>
        <p:nvSpPr>
          <p:cNvPr id="35" name="Shape 35"/>
          <p:cNvSpPr/>
          <p:nvPr/>
        </p:nvSpPr>
        <p:spPr>
          <a:xfrm>
            <a:off x="9711666" y="3240000"/>
            <a:ext cx="660000" cy="66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6" name="Shape 36"/>
          <p:cNvSpPr/>
          <p:nvPr/>
        </p:nvSpPr>
        <p:spPr>
          <a:xfrm>
            <a:off x="9711666" y="3240000"/>
            <a:ext cx="660000" cy="6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b="1" dirty="0">
                <a:solidFill>
                  <a:srgbClr val="FFFFFF"/>
                </a:solidFill>
                <a:latin typeface="+mn-lt"/>
              </a:rPr>
              <a:t>3</a:t>
            </a:r>
          </a:p>
        </p:txBody>
      </p:sp>
      <p:sp>
        <p:nvSpPr>
          <p:cNvPr id="37" name="Shape 37"/>
          <p:cNvSpPr/>
          <p:nvPr/>
        </p:nvSpPr>
        <p:spPr>
          <a:xfrm>
            <a:off x="8643332" y="3960000"/>
            <a:ext cx="2796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3039"/>
                </a:solidFill>
                <a:latin typeface="+mn-lt"/>
              </a:rPr>
              <a:t>Grand Sceau</a:t>
            </a:r>
          </a:p>
        </p:txBody>
      </p:sp>
      <p:cxnSp>
        <p:nvCxnSpPr>
          <p:cNvPr id="78" name="Connector 78"/>
          <p:cNvCxnSpPr>
</p:cNvCxnSpPr>
          <p:nvPr/>
        </p:nvCxnSpPr>
        <p:spPr>
          <a:xfrm>
            <a:off x="4208333" y="2970000"/>
            <a:ext cx="0" cy="27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79" name="Connector 79"/>
          <p:cNvCxnSpPr>
</p:cNvCxnSpPr>
          <p:nvPr/>
        </p:nvCxnSpPr>
        <p:spPr>
          <a:xfrm>
            <a:off x="4208333" y="4340000"/>
            <a:ext cx="0" cy="39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80" name="Connector 80"/>
          <p:cNvCxnSpPr>
</p:cNvCxnSpPr>
          <p:nvPr/>
        </p:nvCxnSpPr>
        <p:spPr>
          <a:xfrm>
            <a:off x="7125000" y="2970000"/>
            <a:ext cx="0" cy="27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81" name="Connector 81"/>
          <p:cNvCxnSpPr>
</p:cNvCxnSpPr>
          <p:nvPr/>
        </p:nvCxnSpPr>
        <p:spPr>
          <a:xfrm>
            <a:off x="7125000" y="4340000"/>
            <a:ext cx="0" cy="39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82" name="Connector 82"/>
          <p:cNvCxnSpPr>
</p:cNvCxnSpPr>
          <p:nvPr/>
        </p:nvCxnSpPr>
        <p:spPr>
          <a:xfrm>
            <a:off x="10041666" y="2970000"/>
            <a:ext cx="0" cy="27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cxnSp>
        <p:nvCxnSpPr>
          <p:cNvPr id="83" name="Connector 83"/>
          <p:cNvCxnSpPr>
</p:cNvCxnSpPr>
          <p:nvPr/>
        </p:nvCxnSpPr>
        <p:spPr>
          <a:xfrm>
            <a:off x="10041666" y="4340000"/>
            <a:ext cx="0" cy="390000"/>
          </a:xfrm>
          <a:prstGeom prst="straightConnector1">
            <a:avLst/>
          </a:prstGeom>
          <a:ln w="19050">
            <a:solidFill>
              <a:srgbClr val="C7D2D9"/>
            </a:solidFill>
            <a:prstDash val="soli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Les points — un exemple à adapter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0792000" cy="7699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90000" y="1690000"/>
            <a:ext cx="1000000" cy="58998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790000" y="1690000"/>
            <a:ext cx="1000000" cy="58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600" dirty="0">
                <a:solidFill>
                  <a:srgbClr val="FFFFFF"/>
                </a:solidFill>
                <a:latin typeface="+mj-lt"/>
              </a:rPr>
              <a:t>+5</a:t>
            </a:r>
          </a:p>
        </p:txBody>
      </p:sp>
      <p:sp>
        <p:nvSpPr>
          <p:cNvPr id="13" name="Shape 13"/>
          <p:cNvSpPr/>
          <p:nvPr/>
        </p:nvSpPr>
        <p:spPr>
          <a:xfrm>
            <a:off x="1828560" y="1600000"/>
            <a:ext cx="1920672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b="1" dirty="0">
                <a:solidFill>
                  <a:srgbClr val="243039"/>
                </a:solidFill>
                <a:latin typeface="+mn-lt"/>
              </a:rPr>
              <a:t>Démonstration</a:t>
            </a:r>
          </a:p>
        </p:txBody>
      </p:sp>
      <p:sp>
        <p:nvSpPr>
          <p:cNvPr id="14" name="Shape 14"/>
          <p:cNvSpPr/>
          <p:nvPr/>
        </p:nvSpPr>
        <p:spPr>
          <a:xfrm>
            <a:off x="3766352" y="1600000"/>
            <a:ext cx="7707088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Animer une démonstration de l’outil dans une équipe, sur un texte fictif.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2499980"/>
            <a:ext cx="10792000" cy="7699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790000" y="2589980"/>
            <a:ext cx="1000000" cy="58998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90000" y="2589980"/>
            <a:ext cx="1000000" cy="58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600" dirty="0">
                <a:solidFill>
                  <a:srgbClr val="FFFFFF"/>
                </a:solidFill>
                <a:latin typeface="+mj-lt"/>
              </a:rPr>
              <a:t>+3</a:t>
            </a:r>
          </a:p>
        </p:txBody>
      </p:sp>
      <p:sp>
        <p:nvSpPr>
          <p:cNvPr id="18" name="Shape 18"/>
          <p:cNvSpPr/>
          <p:nvPr/>
        </p:nvSpPr>
        <p:spPr>
          <a:xfrm>
            <a:off x="1828560" y="2499980"/>
            <a:ext cx="1920672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b="1" dirty="0">
                <a:solidFill>
                  <a:srgbClr val="243039"/>
                </a:solidFill>
                <a:latin typeface="+mn-lt"/>
              </a:rPr>
              <a:t>Question</a:t>
            </a:r>
          </a:p>
        </p:txBody>
      </p:sp>
      <p:sp>
        <p:nvSpPr>
          <p:cNvPr id="19" name="Shape 19"/>
          <p:cNvSpPr/>
          <p:nvPr/>
        </p:nvSpPr>
        <p:spPr>
          <a:xfrm>
            <a:off x="3766352" y="2499980"/>
            <a:ext cx="7707088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Répondre à une question et l’ajouter à la foire aux questions des Champions.</a:t>
            </a:r>
          </a:p>
        </p:txBody>
      </p:sp>
      <p:sp>
        <p:nvSpPr>
          <p:cNvPr id="20" name="Shape 20"/>
          <p:cNvSpPr/>
          <p:nvPr/>
        </p:nvSpPr>
        <p:spPr>
          <a:xfrm>
            <a:off x="700000" y="3399960"/>
            <a:ext cx="10792000" cy="7699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90000" y="3489960"/>
            <a:ext cx="1000000" cy="58998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790000" y="3489960"/>
            <a:ext cx="1000000" cy="58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600" dirty="0">
                <a:solidFill>
                  <a:srgbClr val="FFFFFF"/>
                </a:solidFill>
                <a:latin typeface="+mj-lt"/>
              </a:rPr>
              <a:t>+3</a:t>
            </a:r>
          </a:p>
        </p:txBody>
      </p:sp>
      <p:sp>
        <p:nvSpPr>
          <p:cNvPr id="23" name="Shape 23"/>
          <p:cNvSpPr/>
          <p:nvPr/>
        </p:nvSpPr>
        <p:spPr>
          <a:xfrm>
            <a:off x="1828560" y="3399960"/>
            <a:ext cx="1920672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b="1" dirty="0">
                <a:solidFill>
                  <a:srgbClr val="243039"/>
                </a:solidFill>
                <a:latin typeface="+mn-lt"/>
              </a:rPr>
              <a:t>Leçon</a:t>
            </a:r>
          </a:p>
        </p:txBody>
      </p:sp>
      <p:sp>
        <p:nvSpPr>
          <p:cNvPr id="24" name="Shape 24"/>
          <p:cNvSpPr/>
          <p:nvPr/>
        </p:nvSpPr>
        <p:spPr>
          <a:xfrm>
            <a:off x="3766352" y="3399960"/>
            <a:ext cx="7707088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Rapporter une leçon d’incident à la réunion, sans nom ni détail qui désigne quelqu’un.</a:t>
            </a:r>
          </a:p>
        </p:txBody>
      </p:sp>
      <p:sp>
        <p:nvSpPr>
          <p:cNvPr id="25" name="Shape 25"/>
          <p:cNvSpPr/>
          <p:nvPr/>
        </p:nvSpPr>
        <p:spPr>
          <a:xfrm>
            <a:off x="700000" y="4299940"/>
            <a:ext cx="10792000" cy="7699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790000" y="4389940"/>
            <a:ext cx="1000000" cy="58998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790000" y="4389940"/>
            <a:ext cx="1000000" cy="58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600" dirty="0">
                <a:solidFill>
                  <a:srgbClr val="FFFFFF"/>
                </a:solidFill>
                <a:latin typeface="+mj-lt"/>
              </a:rPr>
              <a:t>+10</a:t>
            </a:r>
          </a:p>
        </p:txBody>
      </p:sp>
      <p:sp>
        <p:nvSpPr>
          <p:cNvPr id="28" name="Shape 28"/>
          <p:cNvSpPr/>
          <p:nvPr/>
        </p:nvSpPr>
        <p:spPr>
          <a:xfrm>
            <a:off x="1828560" y="4299940"/>
            <a:ext cx="1920672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b="1" dirty="0">
                <a:solidFill>
                  <a:srgbClr val="243039"/>
                </a:solidFill>
                <a:latin typeface="+mn-lt"/>
              </a:rPr>
              <a:t>Amélioration</a:t>
            </a:r>
          </a:p>
        </p:txBody>
      </p:sp>
      <p:sp>
        <p:nvSpPr>
          <p:cNvPr id="29" name="Shape 29"/>
          <p:cNvSpPr/>
          <p:nvPr/>
        </p:nvSpPr>
        <p:spPr>
          <a:xfrm>
            <a:off x="3766352" y="4299940"/>
            <a:ext cx="7707088" cy="7699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Proposer un changement que le comité retient dans la charte ou la liste des outils.</a:t>
            </a:r>
          </a:p>
        </p:txBody>
      </p:sp>
      <p:sp>
        <p:nvSpPr>
          <p:cNvPr id="30" name="Shape 30"/>
          <p:cNvSpPr/>
          <p:nvPr/>
        </p:nvSpPr>
        <p:spPr>
          <a:xfrm>
            <a:off x="700000" y="5289920"/>
            <a:ext cx="5256000" cy="860079"/>
          </a:xfrm>
          <a:prstGeom prst="roundRect">
            <a:avLst/>
          </a:prstGeom>
          <a:solidFill>
            <a:srgbClr val="EDF2E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810000" y="5499960"/>
            <a:ext cx="1733520" cy="44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870000" y="5499960"/>
            <a:ext cx="161352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✓  Au trimestre</a:t>
            </a:r>
          </a:p>
        </p:txBody>
      </p:sp>
      <p:sp>
        <p:nvSpPr>
          <p:cNvPr id="33" name="Shape 33"/>
          <p:cNvSpPr/>
          <p:nvPr/>
        </p:nvSpPr>
        <p:spPr>
          <a:xfrm>
            <a:off x="2612080" y="5289920"/>
            <a:ext cx="3325360" cy="86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Les points ouvrent les niveaux ; la réunion salue les contributions du trimestre.</a:t>
            </a:r>
          </a:p>
        </p:txBody>
      </p:sp>
      <p:sp>
        <p:nvSpPr>
          <p:cNvPr id="34" name="Shape 34"/>
          <p:cNvSpPr/>
          <p:nvPr/>
        </p:nvSpPr>
        <p:spPr>
          <a:xfrm>
            <a:off x="6236000" y="5289920"/>
            <a:ext cx="5256000" cy="860079"/>
          </a:xfrm>
          <a:prstGeom prst="roundRect">
            <a:avLst/>
          </a:prstGeom>
          <a:solidFill>
            <a:srgbClr val="F3E8E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5" name="Shape 35"/>
          <p:cNvSpPr/>
          <p:nvPr/>
        </p:nvSpPr>
        <p:spPr>
          <a:xfrm>
            <a:off x="6346000" y="5499960"/>
            <a:ext cx="1733520" cy="440000"/>
          </a:xfrm>
          <a:prstGeom prst="roundRect">
            <a:avLst/>
          </a:prstGeom>
          <a:solidFill>
            <a:srgbClr val="9B4B50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6406000" y="5499960"/>
            <a:ext cx="161352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✗  Jamais</a:t>
            </a:r>
          </a:p>
        </p:txBody>
      </p:sp>
      <p:sp>
        <p:nvSpPr>
          <p:cNvPr id="37" name="Shape 37"/>
          <p:cNvSpPr/>
          <p:nvPr/>
        </p:nvSpPr>
        <p:spPr>
          <a:xfrm>
            <a:off x="8148080" y="5289920"/>
            <a:ext cx="3325360" cy="86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Aucun point pour avoir signalé un collègue ni pour un nombre d’incidents : on compte des gestes utiles.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 réseau, du noyau aux relais</a:t>
            </a:r>
          </a:p>
        </p:txBody>
      </p:sp>
      <p:sp>
        <p:nvSpPr>
          <p:cNvPr id="10" name="Shape 10"/>
          <p:cNvSpPr/>
          <p:nvPr/>
        </p:nvSpPr>
        <p:spPr>
          <a:xfrm>
            <a:off x="4189000" y="1559000"/>
            <a:ext cx="3822000" cy="3822000"/>
          </a:xfrm>
          <a:prstGeom prst="ellipse">
            <a:avLst/>
          </a:prstGeom>
          <a:solidFill>
            <a:srgbClr val="EFF4F7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4826000" y="2196000"/>
            <a:ext cx="2548000" cy="2548000"/>
          </a:xfrm>
          <a:prstGeom prst="ellipse">
            <a:avLst/>
          </a:prstGeom>
          <a:solidFill>
            <a:srgbClr val="C6D2DA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5463000" y="2833000"/>
            <a:ext cx="1274000" cy="1274000"/>
          </a:xfrm>
          <a:prstGeom prst="ellipse">
            <a:avLst/>
          </a:prstGeom>
          <a:solidFill>
            <a:srgbClr val="9DB0BC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4500000" y="1727500"/>
            <a:ext cx="32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3039"/>
                </a:solidFill>
                <a:latin typeface="+mn-lt"/>
              </a:rPr>
              <a:t>Relais occasionnels</a:t>
            </a:r>
          </a:p>
        </p:txBody>
      </p:sp>
      <p:sp>
        <p:nvSpPr>
          <p:cNvPr id="14" name="Shape 14"/>
          <p:cNvSpPr/>
          <p:nvPr/>
        </p:nvSpPr>
        <p:spPr>
          <a:xfrm>
            <a:off x="4500000" y="2364500"/>
            <a:ext cx="32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3039"/>
                </a:solidFill>
                <a:latin typeface="+mn-lt"/>
              </a:rPr>
              <a:t>Champions actifs</a:t>
            </a:r>
          </a:p>
        </p:txBody>
      </p:sp>
      <p:sp>
        <p:nvSpPr>
          <p:cNvPr id="15" name="Shape 15"/>
          <p:cNvSpPr/>
          <p:nvPr/>
        </p:nvSpPr>
        <p:spPr>
          <a:xfrm>
            <a:off x="4500000" y="3320000"/>
            <a:ext cx="32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3039"/>
                </a:solidFill>
                <a:latin typeface="+mn-lt"/>
              </a:rPr>
              <a:t>DPO, référents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4496000" y="2049000"/>
            <a:ext cx="320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Attestation de formation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dirty="0">
                <a:solidFill>
                  <a:srgbClr val="243039"/>
                </a:solidFill>
                <a:latin typeface="+mj-lt"/>
              </a:rPr>
              <a:t>[Organisme] atteste que [Prénom Nom] a suivi la formation « Champions du colmatage », deux heures, le [date].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Une attestation de formation, pas une certification : l’AI Act n’en exige aucune. Pour [Organisme] : [nom, fonction, signature].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000" b="0" i="0" dirty="0">
                <a:solidFill>
                  <a:srgbClr val="A85F49"/>
                </a:solidFill>
                <a:latin typeface="+mj-lt"/>
              </a:rPr>
              <a:t>Colmater ensemble, sans surveiller personne.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Prochaine réunion des Champions : [date] · [canal]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Montrer l’outil dans votre équipe avant le [date]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Rejoindre le canal des Champions : [lien]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Apporter vos questions à la réunion du [date]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du kit DoNotLeak publié par Contee (https://donotleak.contee.eu/dpo)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20</Slides>
  <Notes>18</Notes>
  <HiddenSlides>0</HiddenSlides>
  <MMClips>0</MMClips>
  <ScaleCrop>false</ScaleCrop>
  <HeadingPairs>
    <vt:vector size="2" baseType="variant">
      <vt:variant>
        <vt:lpstr>Slide Titles</vt:lpstr>
      </vt:variant>
      <vt:variant>
        <vt:i4>20</vt:i4>
      </vt:variant>
    </vt:vector>
  </HeadingPairs>
  <TitlesOfParts>
    <vt:vector size="20" baseType="lpstr">
      <vt:lpstr>Slide 1</vt:lpstr>
      <vt:lpstr>Deux heures, six temps</vt:lpstr>
      <vt:lpstr>S.E.A.L. — Seal and Engage Against Leaks</vt:lpstr>
      <vt:lpstr>Le rôle d’un Champion</vt:lpstr>
      <vt:lpstr>Le réflexe, en quatre cases</vt:lpstr>
      <vt:lpstr>À coller tel quel, ou à protéger d’abord ?</vt:lpstr>
      <vt:lpstr>À coller tel quel, ou à protéger d’abord ? — la réponse</vt:lpstr>
      <vt:lpstr>Quiz — le premier geste</vt:lpstr>
      <vt:lpstr>Quiz — le premier geste, la réponse</vt:lpstr>
      <vt:lpstr>Quatre objections, quatre réponses</vt:lpstr>
      <vt:lpstr>« Lundi, 9 h » — le jeu de rôle</vt:lpstr>
      <vt:lpstr>Par trois, vingt minutes</vt:lpstr>
      <vt:lpstr>Après une erreur : la part du Champion</vt:lpstr>
      <vt:lpstr>Les rituels, sur un semestre</vt:lpstr>
      <vt:lpstr>Trois niveaux, et ce que chacun demande</vt:lpstr>
      <vt:lpstr>Les points — un exemple à adapter</vt:lpstr>
      <vt:lpstr>Le réseau, du noyau aux relais</vt:lpstr>
      <vt:lpstr>Slide 18</vt:lpstr>
      <vt:lpstr>Colmater ensemble, sans surveiller personne.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Champions du colmatage — la formation des Seals</dc:title>
  <dc:creator>pptx-rs</dc:creator>
  <cp:lastModifiedBy>pptx-rs</cp:lastModifiedBy>
  <cp:revision>1</cp:revision>
  <dcterms:created xsi:type="dcterms:W3CDTF">2026-10-15T08:23:33Z</dcterms:created>
  <dcterms:modified xsi:type="dcterms:W3CDTF">2026-10-15T08:23:33Z</dcterms:modified>
</cp:coreProperties>
</file>