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slide" Target="slides/slide17.xml"/>
<Relationship Id="rId19" Type="http://schemas.openxmlformats.org/officeDocument/2006/relationships/notesMaster" Target="notesMasters/notesMaster1.xml"/>
<Relationship Id="rId20" Type="http://schemas.openxmlformats.org/officeDocument/2006/relationships/presProps" Target="presProps.xml"/>
<Relationship Id="rId21" Type="http://schemas.openxmlformats.org/officeDocument/2006/relationships/viewProps" Target="viewProps.xml"/>
<Relationship Id="rId22" Type="http://schemas.openxmlformats.org/officeDocument/2006/relationships/theme" Target="theme/theme1.xml"/>
<Relationship Id="rId23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7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kit’s texts that need no presentation: copy them into your email, your record of processing or your DPIA tool.</a:t>
            </a:r>
          </a:p>
          <a:p>
            <a:r>
              <a:rPr lang="en-US" dirty="0"/>
              <a:t>Picture: “a known use finds its way”, DoNotLeak picture set. The picture’s limit: a hoped-for governance scene, not an automatic routing feature of DoNotLeak.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answers about DoNotLeak repeat the verified site: the Security, API and hosting, legal notice and terms of use pages. What depends on your organisation stays in [brackets].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fields follow article 30 of the GDPR. What the tool finds: the Shadow AI (“What identifies”) and Security pages of donotleak.contee.eu; the file size: the scan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legal notice (publisher, host, personal data, the host’s logs) — https://donotleak.contee.eu/legal ; terms of use — https://donotleak.contee.eu/terms ; Security page — https://donotleak.contee.eu/security ; API and hosting page — https://donotleak.contee.eu/integration.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Elements to reuse in your impact assessment, not an impact assessment: it belongs to [Organisation]. Replacing is pseudonymising, not anonymising: pseudonymised data remains personal data (GDPR, article 4.5, recital 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DoNotLeak’s Security page, “What DoNotLeak does not protect against” and “Ten controls in place today” — https://donotleak.contee.eu/security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https://donotleak.contee.eu/security ; https://donotleak.contee.eu/integration ; https://donotleak.contee.eu/legal ; https://donotleak.contee.eu/terms ; https://donotleak.contee.eu/.well-known/security.txt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 feeds the organisation’s assessment; it is not there to find someone to blame. A text sent to an AI cannot be recalled: speed is what counts.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D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GDPR, article 33, paragraphs 1, 3 and 5 — https://eur-lex.europa.eu/eli/reg/2016/679/oj ; CNIL, notifying a personal data breach — https://www.cnil.fr/fr/services-en-ligne/notifier-une-violation-de-donnees-personnelles. The organisation, as controller, notifies; the DPO advises.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GDPR, article 34, paragraphs 1 and 2 — https://eur-lex.europa.eu/eli/reg/2016/679/oj. Your counsel checks whether informing people is required, and the wording.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F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1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07-un-usage-connu-trouve-son-chemin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Templates to copy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Emails, register, DPIA, security questionnaire, incidents · [Organisation]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266000" y="2049000"/>
            <a:ext cx="166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How to use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dirty="0">
                <a:solidFill>
                  <a:srgbClr val="243039"/>
                </a:solidFill>
                <a:latin typeface="+mj-lt"/>
              </a:rPr>
              <a:t>One template per page: copy the text, replace every field in [brackets], have your counsel review it.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What is said of DoNotLeak can be checked at donotleak.contee.eu/security: re-read it before use.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Email 1 — management announces the frame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Subject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AI at work: yes, with a frame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19438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03504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From, to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03504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From: [first last, the sponsor’s role] · To: all staff of [Organisation]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24788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2570080"/>
            <a:ext cx="2600000" cy="231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2570080"/>
            <a:ext cx="7991440" cy="231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Hello everyone,
Many of us already use AI to draft, summarise, translate or code. We want to keep doing so without letting go of what must stay with us: our clients’ and colleagues’ data, our access credentials, our confidentiality commitments.
From [date], [Organisation] adopts a charter for the use of AI tools, gives you a tool that shows, before you send, what would leave, and invites you to a 45‑minute webinar. In every team, the Seals will answer your questions.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9646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05584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we will not do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05584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Nobody will be watched: we will follow volumes — approved tools, people trained, incidents reported — never what anyone writes.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7434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83472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Links, signature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83472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charter: [link] · A question: [DPO contact] · [first last, role]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Email 2 — the webinar invitation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Subject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45 minutes to use AI without leaks — on [date]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289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05280"/>
            <a:ext cx="260000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05280"/>
            <a:ext cx="799144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Hello,
On [date] at [time], [name] shows in 45 minutes what becomes of a text pasted into an AI tool, who answers for what, and the right reflex before every prompt, with a live demonstration on a fictional text. No prerequisites.
To join: [meeting link or room].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253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52976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Before you come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52976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Think of a time you wondered whether you could paste a text: we will talk about it.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4025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67888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Signature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67888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[first last, role] · [contact]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Email 3 — the call for Seals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Subject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Become your team’s Seal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07362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294666"/>
            <a:ext cx="2600000" cy="1828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294666"/>
            <a:ext cx="7991440" cy="18283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Hello,
We are looking for a volunteer in every team to pass on the right reflex with AI and answer colleagues’ questions — the Seals: Seal and Engage Against Leaks. No need to be an expert: curiosity and the wish to help are enough.
You will take a two-hour training, then one meeting a month; [x hours a month] are set aside for it, with your manager’s agreement.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3313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552373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the role is not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552373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 Seal does not watch colleagues, does not read their exchanges and sanctions no one.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36983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5908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To volunteer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5908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Reply to this message before [date], or write to [contact]. · [first last, role]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Record of processing — the DoNotLeak entry (1/2)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Processing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Protecting work texts before they are sent to an AI tool, with DoNotLeak.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1939074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025568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Controller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025568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[Organisation], [address] · representative: [name, role] · DPO: [contact]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2464642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2551136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Purpose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2551136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Finding and replacing, before they are sent to an AI tool or a third party, the personal data, identifiers and access credentials in work texts and documents, to limit what leaves.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34778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3564384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Legal basis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3564384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[To be qualified with your counsel.]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4003458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4089952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Data subjects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4089952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people named in the texts processed — [clients, patients, candidates, employees, suppliers…] — and the tool’s users.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477286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654280" y="4859360"/>
            <a:ext cx="260000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Data processed</a:t>
            </a:r>
          </a:p>
        </p:txBody>
      </p:sp>
      <p:sp>
        <p:nvSpPr>
          <p:cNvPr id="26" name="Shape 26"/>
          <p:cNvSpPr/>
          <p:nvPr/>
        </p:nvSpPr>
        <p:spPr>
          <a:xfrm>
            <a:off x="3554280" y="4859360"/>
            <a:ext cx="799144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content of pasted texts and dropped files (docx, txt or md, up to 10 MB). The tool finds in them, among others: names of people, companies and places; email and postal addresses; phone numbers; IBANs and card numbers; dates of birth; national ID and tax numbers; vehicle plates; keys, tokens and passwords; IPv4 addresses.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Record of processing — the DoNotLeak entry (2/2)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Recipients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None: DoNotLeak sends the text to no AI provider and no third-party service. Only the protected version, copied by the user, goes on to the AI tool they choose — that processing has its own entry.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400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3128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Publisher, hosting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3128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Public page: published by AQ INVESTISSEMENTS (Contee), Paris; hosted in the European Union by OVH SAS, a French company. [Contee’s role to be qualified with your counsel: the terms of use contain no processor clauses (GDPR, art. 28).] On your servers: [your hosting].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4846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57592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Transfers outside the EU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57592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None: DoNotLeak calls no service and the page is hosted in the European Union. [On your servers: depends on your hosting.]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2026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29384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Retention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29384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None for the texts: processed in memory for the time of the scan, then forgotten, neither stored nor logged. The host’s technical logs (IP address, date, page requested), without the text: [period to ask Contee].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1338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22512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Security measures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22512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HTTPS only; no outbound connection; images signed and scanned before release, with their software bill of materials; isolated, read-only execution; API closed by default (client certificate or token, deny by default). Details: donotleak.contee.eu/security.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Elements for your DPIA (1/2) — the processing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Description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Before sending a text to an AI tool, the person pastes it into DoNotLeak, which finds personal data, identifiers and access credentials, shows each with its type and replaces it with a label ([[PERSON-1]]) or a plausible value. The person keeps what their task needs, decides, then copies the protected version.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96770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07466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Data flow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07466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On the public page, the text travels encrypted (HTTPS) from the browser to the server, is analysed in memory, then forgotten; the answer returns to the browser. No call to an AI provider or any third party. On your servers, the text never leaves your information system.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331329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471093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Necessity, proportionality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471093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tool reduces what goes to AI tools (data minimisation, GDPR, art. 5.1.c); it keeps nothing and asks for no account. [To be assessed by [Organisation]: the uses and data categories concerned.]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45111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5908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Is a DPIA required?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5908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[To be assessed by [Organisation] with its DPO, in the light of its processing (GDPR, art. 35).]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Elements for your DPIA (2/2) — risks and measures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the tool does not cover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No detection finds everything; a trade secret written in plain words can get through; replacing is pseudonymising, not anonymising; it protects only what passes through it; it cannot recall a text already sent; a compromised device reads the text before it does.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4578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07466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Technical measures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07466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Nothing is kept — every release sends a canary text through the server and fails if its logs ever show it; no outbound connection; signed and scanned images; isolated execution; HTTPS and a strict content policy; API on identity, deny by default.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453249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714933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Organisational measures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714933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charter, training for everyone and for the Seals, review before sending, the incident path, measurement by volumes.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57303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83472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Residual risk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83472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[To be assessed by [Organisation]: likelihood, severity, decision.]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Security questionnaire (1/3) — the data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Is any data kept?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No. Text and files live in the memory of the request, then disappear: never written to disk, never logged. Evidence: Security page, “Nothing kept”; legal notice, “Personal data”.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200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5913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Logs, traces?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5913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The service never logs the text; every pipeline sends a canary text through it and fails if the logs show it. The host may keep connection logs (IP, date, page), without the text. Evidence: Security page; legal notice.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5113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6826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Third parties, processors?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6826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Detection calls no one: no AI provider, no third-party service, no outbound network access. Host: OVH SAS. Evidence: Security page, “No outbound connection”.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3893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56054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Where is it hosted?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56054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In the European Union, by OVH SAS, a French company; publisher AQ INVESTISSEMENTS (Contee), Paris. Or on your own servers. Evidence: legal notice; API and hosting page.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4806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65184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Is an AI model used?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65184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No: formats, rules and dictionaries; no language model. Evidence: API and hosting page, “No one else called”.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Security questionnaire (2/3) — security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Encryption in transit?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HTTPS only, with strict-transport-security. Evidence: the response headers of any page.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533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27126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Access control?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27126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Page: no account, with per-client budgets. API: no anonymous call; a client certificate (mutual TLS) or an OpenID Connect token; each action granted by name, deny by default. Evidence: API and hosting page.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13798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25588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Vulnerabilities?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25588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Two independent scanners examine every image; a high or critical flaw stops the pipeline, unless a written, reviewed exception says why; the running service is probed; dependencies are checked against the public vulnerability database. Evidence: Security page.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3359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45386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Release integrity?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45386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Every image is signed with DoNotLeak’s own key, with its build provenance and its software bill of materials. Evidence: the public key and the verification command, Security page.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32058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43848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Hardening?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43848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A minimal image, no shell or package manager, an unprivileged user; a user-space kernel, no Linux capabilities, a read-only file system, memory and CPU limits. Evidence: Security page.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Security questionnaire (3/3) — the rest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Reporting a flaw?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The security contact is published in /.well-known/security.txt (RFC 9116); languages read: French and English. Evidence: the file on the site.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26004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8462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Certifications?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8462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None claimed: the Security page describes technical controls, neither a certification nor legal advice. [Penetration tests, audits: ask Contee.]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2446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46924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Availability?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46924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The public page is provided as is; the service may be interrupted, in particular for maintenance or security (terms of use). [Service commitment: ask Contee.]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22928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45386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Known limits?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45386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No detection finds everything; it protects only what passes through it; it cannot recall a sent text or revoke a key; a compromised device reads the text first. Evidence: Security page, “What DoNotLeak does not protect against”.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4272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65184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On your servers?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65184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A headless server image, amd64 and arm64, behind your PKI and your identity provider: texts never leave your perimeter. [Delivery terms: ask Contee.]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Reporting an incident — the form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500000"/>
            <a:ext cx="3000000" cy="4699996"/>
          </a:xfrm>
          <a:prstGeom prst="rect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900000" y="1680000"/>
            <a:ext cx="2600000" cy="38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b="1" dirty="0">
                <a:solidFill>
                  <a:srgbClr val="FFFFFF"/>
                </a:solidFill>
                <a:latin typeface="+mn-lt"/>
              </a:rPr>
              <a:t>How to use it</a:t>
            </a:r>
          </a:p>
        </p:txBody>
      </p:sp>
      <p:sp>
        <p:nvSpPr>
          <p:cNvPr id="12" name="Shape 12"/>
          <p:cNvSpPr/>
          <p:nvPr/>
        </p:nvSpPr>
        <p:spPr>
          <a:xfrm>
            <a:off x="900000" y="2120000"/>
            <a:ext cx="2600000" cy="389999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FFFFFF"/>
                </a:solidFill>
                <a:latin typeface="+mn-lt"/>
              </a:rPr>
              <a:t>Send it right away to [the charter’s contact], even incomplete: a quick report beats a perfect one, and nobody is blamed for reporting. Never copy the exposed data into this form.</a:t>
            </a:r>
          </a:p>
        </p:txBody>
      </p:sp>
      <p:graphicFrame>
        <p:nvGraphicFramePr>
          <p:cNvPr id="601" name="Table 1"/>
          <p:cNvGraphicFramePr/>
          <p:nvPr/>
        </p:nvGraphicFramePr>
        <p:xfrm>
          <a:off x="4000000" y="1500000"/>
          <a:ext cx="7500000" cy="4699996"/>
        </p:xfrm>
        <a:graphic>
          <a:graphicData uri="http://schemas.openxmlformats.org/drawingml/2006/table">
            <a:tbl>
              <a:tblPr firstRow="1" firstCol="0"/>
              <a:tblGrid>
                <a:gridCol w="3600000"/>
                <a:gridCol w="3900000"/>
              </a:tblGrid>
              <a:tr h="32480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Question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Your answer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718039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When did it happen? (date, time)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1">
                          <a:solidFill>
                            <a:srgbClr val="66747D"/>
                          </a:solidFill>
                          <a:latin typeface="+mn-lt"/>
                        </a:rPr>
                        <a:t>DD/MM/YYYY, hh:mm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51520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Which tool or service received the information? With which account: work or personal?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1">
                          <a:solidFill>
                            <a:srgbClr val="66747D"/>
                          </a:solidFill>
                          <a:latin typeface="+mn-lt"/>
                        </a:rPr>
                        <a:t>Tool name, account type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51520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What left? Data about people, an access key, a confidential document — describe it without copying it.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1">
                          <a:solidFill>
                            <a:srgbClr val="66747D"/>
                          </a:solidFill>
                          <a:latin typeface="+mn-lt"/>
                        </a:rPr>
                        <a:t>The kind, not the data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18039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Roughly how many people or documents are concerned?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1">
                          <a:solidFill>
                            <a:srgbClr val="66747D"/>
                          </a:solidFill>
                          <a:latin typeface="+mn-lt"/>
                        </a:rPr>
                        <a:t>An order of magnitude is enough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18039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What have you already done? Conversation deleted, key reported…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1">
                          <a:solidFill>
                            <a:srgbClr val="66747D"/>
                          </a:solidFill>
                          <a:latin typeface="+mn-lt"/>
                        </a:rPr>
                        <a:t>What is done, what is left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18039">
                <a:tc>
                  <a:txBody>
                    <a:bodyPr/>
                    <a:lstStyle/>
                    <a:p>
                      <a:pPr algn="l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Your name and team, so that we can call you back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1">
                          <a:solidFill>
                            <a:srgbClr val="66747D"/>
                          </a:solidFill>
                          <a:latin typeface="+mn-lt"/>
                        </a:rPr>
                        <a:t>Name, team, phone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Notifying the authority — the elements (art. 33)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When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Without undue delay and, where feasible, within 72 hours of becoming aware of it, unless the breach is unlikely to result in a risk to people; after that, give the reasons for the delay. In France: the CNIL’s online service.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670594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757088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The breach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757088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Nature: [what happened, the tool concerned] · categories and approximate number of data subjects: [to fill in] · categories and approximate number of records: [to fill in].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683842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770336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The contact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770336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[Name and contact details of the DPO or another contact point].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209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295904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Likely consequences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295904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[What may happen to the people concerned.]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4734978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4821472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The measures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4821472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Taken or proposed to address the breach and mitigate its effects: [conversation deleted, key revoked, people informed…].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550438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654280" y="55908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In every case</a:t>
            </a:r>
          </a:p>
        </p:txBody>
      </p:sp>
      <p:sp>
        <p:nvSpPr>
          <p:cNvPr id="26" name="Shape 26"/>
          <p:cNvSpPr/>
          <p:nvPr/>
        </p:nvSpPr>
        <p:spPr>
          <a:xfrm>
            <a:off x="3554280" y="55908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Document the breach, its effects and the measures taken, even without notification (art. 33.5).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Informing the people concerned — the letter (art. 34)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When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When the breach is likely to result in a high risk to their rights and freedoms: without undue delay, in clear and plain language.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727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64912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Subject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64912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Information about your personal data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2780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554400"/>
            <a:ext cx="260000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554400"/>
            <a:ext cx="799144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Dear [name],
On [date], [what happened, in plain words]. The information concerned is: [categories]. What this may mean for you: [likely consequences]. What we have done: [measures]. What we advise: [for example, change a password, be wary of an unexpected message].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1586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43504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Contact, signature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43504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For any question: [name and contact details of the DPO]. [First last, role], [Organisation].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8000011" name="Reference Ground"/>
          <p:cNvSpPr/>
          <p:nvPr/>
        </p:nvSpPr>
        <p:spPr>
          <a:xfrm>
            <a:off x="0" y="0"/>
            <a:ext cx="12192000" cy="6460000"/>
          </a:xfrm>
          <a:prstGeom prst="rect">
            <a:avLst/>
          </a:prstGeom>
          <a:solidFill>
            <a:srgbClr val="F4F1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2600" b="0" i="0" dirty="0">
                <a:latin typeface="+mj-lt"/>
              </a:rPr>
              <a:t>References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109736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GDPR, Regulation (EU) 2016/679 — articles 4.5, 5, 28, 30, 33, 34 and 35: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https://eur-lex.europa.eu/eli/reg/2016/679/oj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CNIL — Notifying a personal data breach (in French):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https://www.cnil.fr/fr/services-en-ligne/notifier-une-violation-de-donnees-personnelles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DoNotLeak — security, API and hosting, legal notice, terms of use: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en-US" sz="1600" b="0" i="0" dirty="0"/>
              <a:t>https://donotleak.contee.eu/security · /integration · /legal · /terms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16</a:t>
            </a:fld>
          </a:p>
        </p:txBody>
      </p:sp>
      <p:sp>
        <p:nvSpPr>
          <p:cNvPr id="8000012" name="Reference Tag"/>
          <p:cNvSpPr/>
          <p:nvPr/>
        </p:nvSpPr>
        <p:spPr>
          <a:xfrm>
            <a:off x="10632000" y="800000"/>
            <a:ext cx="860000" cy="300000"/>
          </a:xfrm>
          <a:prstGeom prst="rect">
            <a:avLst/>
          </a:prstGeom>
          <a:noFill/>
          <a:ln>
            <a:noFill/>
          </a:ln>
        </p:spPr>
        <p:txBody>
          <a:bodyPr anchor="ctr" rIns="0"/>
          <a:lstStyle/>
          <a:p>
            <a:pPr algn="r"/>
            <a:r>
              <a:rPr lang="en-US" sz="1100" b="1" dirty="0">
                <a:solidFill>
                  <a:srgbClr val="A85F49"/>
                </a:solidFill>
                <a:latin typeface="+mn-lt"/>
              </a:rPr>
              <a:t>Ref.</a:t>
            </a:r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17</Slides>
  <Notes>11</Notes>
  <HiddenSlides>0</HiddenSlides>
  <MMClips>0</MMClips>
  <ScaleCrop>false</ScaleCrop>
  <HeadingPairs>
    <vt:vector size="2" baseType="variant">
      <vt:variant>
        <vt:lpstr>Slide Titles</vt:lpstr>
      </vt:variant>
      <vt:variant>
        <vt:i4>17</vt:i4>
      </vt:variant>
    </vt:vector>
  </HeadingPairs>
  <TitlesOfParts>
    <vt:vector size="17" baseType="lpstr">
      <vt:lpstr>Slide 1</vt:lpstr>
      <vt:lpstr>Slide 2</vt:lpstr>
      <vt:lpstr>Email 1 — management announces the frame</vt:lpstr>
      <vt:lpstr>Email 2 — the webinar invitation</vt:lpstr>
      <vt:lpstr>Email 3 — the call for Seals</vt:lpstr>
      <vt:lpstr>Record of processing — the DoNotLeak entry (1/2)</vt:lpstr>
      <vt:lpstr>Record of processing — the DoNotLeak entry (2/2)</vt:lpstr>
      <vt:lpstr>Elements for your DPIA (1/2) — the processing</vt:lpstr>
      <vt:lpstr>Elements for your DPIA (2/2) — risks and measures</vt:lpstr>
      <vt:lpstr>Security questionnaire (1/3) — the data</vt:lpstr>
      <vt:lpstr>Security questionnaire (2/3) — security</vt:lpstr>
      <vt:lpstr>Security questionnaire (3/3) — the rest</vt:lpstr>
      <vt:lpstr>Reporting an incident — the form</vt:lpstr>
      <vt:lpstr>Notifying the authority — the elements (art. 33)</vt:lpstr>
      <vt:lpstr>Informing the people concerned — the letter (art. 34)</vt:lpstr>
      <vt:lpstr>References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Templates to copy — the DPO’s DoNotLeak kit</dc:title>
  <dc:creator>pptx-rs</dc:creator>
  <cp:lastModifiedBy>pptx-rs</cp:lastModifiedBy>
  <cp:revision>1</cp:revision>
  <dcterms:created xsi:type="dcterms:W3CDTF">2026-10-15T10:42:57Z</dcterms:created>
  <dcterms:modified xsi:type="dcterms:W3CDTF">2026-10-15T10:42:57Z</dcterms:modified>
</cp:coreProperties>
</file>