
<file path=[Content_Types].xml><?xml version="1.0" encoding="utf-8"?>
<Types xmlns="http://schemas.openxmlformats.org/package/2006/content-types">
  <Default Extension="png" ContentType="image/pn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92" y="-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Relationship Id="rId6" Type="http://schemas.openxmlformats.org/officeDocument/2006/relationships/slide" Target="slides/slide5.xml"/>
<Relationship Id="rId7" Type="http://schemas.openxmlformats.org/officeDocument/2006/relationships/slide" Target="slides/slide6.xml"/>
<Relationship Id="rId8" Type="http://schemas.openxmlformats.org/officeDocument/2006/relationships/slide" Target="slides/slide7.xml"/>
<Relationship Id="rId9" Type="http://schemas.openxmlformats.org/officeDocument/2006/relationships/slide" Target="slides/slide8.xml"/>
<Relationship Id="rId10" Type="http://schemas.openxmlformats.org/officeDocument/2006/relationships/slide" Target="slides/slide9.xml"/>
<Relationship Id="rId11" Type="http://schemas.openxmlformats.org/officeDocument/2006/relationships/slide" Target="slides/slide10.xml"/>
<Relationship Id="rId12" Type="http://schemas.openxmlformats.org/officeDocument/2006/relationships/slide" Target="slides/slide11.xml"/>
<Relationship Id="rId13" Type="http://schemas.openxmlformats.org/officeDocument/2006/relationships/slide" Target="slides/slide12.xml"/>
<Relationship Id="rId14" Type="http://schemas.openxmlformats.org/officeDocument/2006/relationships/slide" Target="slides/slide13.xml"/>
<Relationship Id="rId15" Type="http://schemas.openxmlformats.org/officeDocument/2006/relationships/slide" Target="slides/slide14.xml"/>
<Relationship Id="rId16" Type="http://schemas.openxmlformats.org/officeDocument/2006/relationships/slide" Target="slides/slide15.xml"/>
<Relationship Id="rId17" Type="http://schemas.openxmlformats.org/officeDocument/2006/relationships/slide" Target="slides/slide16.xml"/>
<Relationship Id="rId18" Type="http://schemas.openxmlformats.org/officeDocument/2006/relationships/slide" Target="slides/slide17.xml"/>
<Relationship Id="rId19" Type="http://schemas.openxmlformats.org/officeDocument/2006/relationships/notesMaster" Target="notesMasters/notesMaster1.xml"/>
<Relationship Id="rId20" Type="http://schemas.openxmlformats.org/officeDocument/2006/relationships/presProps" Target="presProps.xml"/>
<Relationship Id="rId21" Type="http://schemas.openxmlformats.org/officeDocument/2006/relationships/viewProps" Target="viewProps.xml"/>
<Relationship Id="rId22" Type="http://schemas.openxmlformats.org/officeDocument/2006/relationships/theme" Target="theme/theme1.xml"/>
<Relationship Id="rId23" Type="http://schemas.openxmlformats.org/officeDocument/2006/relationships/tableStyles" Target="tableStyles.xml"/>
</Relationships>
</file>

<file path=ppt/notesMasters/_rels/notesMaster1.xml.rels><?xml version="1.0" encoding="UTF-8" standalone="yes"?>
<Relationships xmlns="http://schemas.openxmlformats.org/package/2006/relationships">
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Image Placeholder 2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4" name="Notes Placeholder 3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</p:notesStyle>
</p:notesMaster>
</file>

<file path=ppt/notesSlides/_rels/notesSlide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.xml"/>
<Relationship Id="rId2" Type="http://schemas.openxmlformats.org/officeDocument/2006/relationships/notesMaster" Target="../notesMasters/notesMaster1.xml"/>
</Relationships>
</file>

<file path=ppt/notesSlides/_rels/notesSlide2.xml.rels><?xml version="1.0" encoding="UTF-8" standalone="yes"?>
<Relationships xmlns="http://schemas.openxmlformats.org/package/2006/relationships">
<Relationship Id="rId1" Type="http://schemas.openxmlformats.org/officeDocument/2006/relationships/slide" Target="../slides/slide2.xml"/>
<Relationship Id="rId2" Type="http://schemas.openxmlformats.org/officeDocument/2006/relationships/notesMaster" Target="../notesMasters/notesMaster1.xml"/>
</Relationships>
</file>

<file path=ppt/notesSlides/_rels/notesSlide3.xml.rels><?xml version="1.0" encoding="UTF-8" standalone="yes"?>
<Relationships xmlns="http://schemas.openxmlformats.org/package/2006/relationships">
<Relationship Id="rId1" Type="http://schemas.openxmlformats.org/officeDocument/2006/relationships/slide" Target="../slides/slide6.xml"/>
<Relationship Id="rId2" Type="http://schemas.openxmlformats.org/officeDocument/2006/relationships/notesMaster" Target="../notesMasters/notesMaster1.xml"/>
</Relationships>
</file>

<file path=ppt/notesSlides/_rels/notesSlide4.xml.rels><?xml version="1.0" encoding="UTF-8" standalone="yes"?>
<Relationships xmlns="http://schemas.openxmlformats.org/package/2006/relationships">
<Relationship Id="rId1" Type="http://schemas.openxmlformats.org/officeDocument/2006/relationships/slide" Target="../slides/slide7.xml"/>
<Relationship Id="rId2" Type="http://schemas.openxmlformats.org/officeDocument/2006/relationships/notesMaster" Target="../notesMasters/notesMaster1.xml"/>
</Relationships>
</file>

<file path=ppt/notesSlides/_rels/notesSlide5.xml.rels><?xml version="1.0" encoding="UTF-8" standalone="yes"?>
<Relationships xmlns="http://schemas.openxmlformats.org/package/2006/relationships">
<Relationship Id="rId1" Type="http://schemas.openxmlformats.org/officeDocument/2006/relationships/slide" Target="../slides/slide8.xml"/>
<Relationship Id="rId2" Type="http://schemas.openxmlformats.org/officeDocument/2006/relationships/notesMaster" Target="../notesMasters/notesMaster1.xml"/>
</Relationships>
</file>

<file path=ppt/notesSlides/_rels/notesSlide6.xml.rels><?xml version="1.0" encoding="UTF-8" standalone="yes"?>
<Relationships xmlns="http://schemas.openxmlformats.org/package/2006/relationships">
<Relationship Id="rId1" Type="http://schemas.openxmlformats.org/officeDocument/2006/relationships/slide" Target="../slides/slide9.xml"/>
<Relationship Id="rId2" Type="http://schemas.openxmlformats.org/officeDocument/2006/relationships/notesMaster" Target="../notesMasters/notesMaster1.xml"/>
</Relationships>
</file>

<file path=ppt/notesSlides/_rels/notesSlide7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2.xml"/>
<Relationship Id="rId2" Type="http://schemas.openxmlformats.org/officeDocument/2006/relationships/notesMaster" Target="../notesMasters/notesMaster1.xml"/>
</Relationships>
</file>

<file path=ppt/notesSlides/_rels/notesSlide8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3.xml"/>
<Relationship Id="rId2" Type="http://schemas.openxmlformats.org/officeDocument/2006/relationships/notesMaster" Target="../notesMasters/notesMaster1.xml"/>
</Relationships>
</file>

<file path=ppt/notesSlides/_rels/notesSlide9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4.xml"/>
<Relationship Id="rId2" Type="http://schemas.openxmlformats.org/officeDocument/2006/relationships/notesMaster" Target="../notesMasters/notesMaster1.xml"/>
</Relationships>
</file>

<file path=ppt/notesSlides/_rels/notesSlide10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5.xml"/>
<Relationship Id="rId2" Type="http://schemas.openxmlformats.org/officeDocument/2006/relationships/notesMaster" Target="../notesMasters/notesMaster1.xml"/>
</Relationships>
</file>

<file path=ppt/notesSlides/_rels/notesSlide11.xml.rels><?xml version="1.0" encoding="UTF-8" standalone="yes"?>
<Relationships xmlns="http://schemas.openxmlformats.org/package/2006/relationships">
<Relationship Id="rId1" Type="http://schemas.openxmlformats.org/officeDocument/2006/relationships/slide" Target="../slides/slide17.xml"/>
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textes du kit qui n’ont pas besoin d’une présentation : copiez-les dans votre messagerie, votre registre ou votre outil d’AIPD.</a:t>
            </a:r>
          </a:p>
          <a:p>
            <a:r>
              <a:rPr lang="fr-FR" dirty="0"/>
              <a:t>Image : « un usage connu trouve son chemin », jeu d’images DoNotLeak. Limite de l’image : scène de gouvernance souhaitée, pas une fonctionnalité de routage automatique de DoNotLeak.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1}" type="slidenum">
              <a:rPr lang="fr-FR"/>
              <a:t>1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réponses sur DoNotLeak reprennent le site vérifié : pages Sécurité, API et hébergement, mentions légales et conditions d’utilisation. Ce qui dépend de votre organisme reste entre [crochets].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2}" type="slidenum">
              <a:rPr lang="fr-FR"/>
              <a:t>2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Les champs suivent l’article 30 du RGPD. Ce que l’outil repère : pages Shadow AI (« Ce qui identifie ») et Sécurité de donotleak.contee.eu ; la taille des fichiers : la page d’analyse.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6}" type="slidenum">
              <a:rPr lang="fr-FR"/>
              <a:t>6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 : mentions légales (éditeur, hébergeur, données personnelles, journaux de l’hébergeur) — https://donotleak.contee.eu/legal ; conditions d’utilisation — https://donotleak.contee.eu/terms ; page Sécurité — https://donotleak.contee.eu/security ; page API et hébergement — https://donotleak.contee.eu/integration.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7}" type="slidenum">
              <a:rPr lang="fr-FR"/>
              <a:t>7</a:t>
            </a:fld>
            <a:endParaRPr lang="fr-F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Des éléments à reprendre dans votre analyse d’impact, pas une analyse d’impact : elle appartient à [Organisme]. Remplacer, c’est pseudonymiser, pas anonymiser : une donnée pseudonymisée reste une donnée personnelle (RGPD, article 4.5, considérant 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8}" type="slidenum">
              <a:rPr lang="fr-FR"/>
              <a:t>8</a:t>
            </a:fld>
            <a:endParaRPr lang="fr-F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 : page Sécurité de DoNotLeak, « Ce contre quoi DoNotLeak ne protège pas » et « Dix contrôles en place aujourd’hui » — https://donotleak.contee.eu/security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9}" type="slidenum">
              <a:rPr lang="fr-FR"/>
              <a:t>9</a:t>
            </a:fld>
            <a:endParaRPr lang="fr-F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Sources : https://donotleak.contee.eu/security ; https://donotleak.contee.eu/integration ; https://donotleak.contee.eu/legal ; https://donotleak.contee.eu/terms ; https://donotleak.contee.eu/.well-known/security.txt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C}" type="slidenum">
              <a:rPr lang="fr-FR"/>
              <a:t>12</a:t>
            </a:fld>
            <a:endParaRPr lang="fr-F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Le formulaire alimente l’évaluation de l’organisme ; il ne sert pas à désigner un coupable. Un texte envoyé à une IA ne se rappelle pas : ce qui compte, c’est la vitesse.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D}" type="slidenum">
              <a:rPr lang="fr-FR"/>
              <a:t>13</a:t>
            </a:fld>
            <a:endParaRPr lang="fr-F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RGPD, article 33, paragraphes 1, 3 et 5 — https://eur-lex.europa.eu/eli/reg/2016/679/oj ; CNIL, notifier une violation de données personnelles — https://www.cnil.fr/fr/services-en-ligne/notifier-une-violation-de-donnees-personnelles. C’est l’organisme, responsable du traitement, qui notifie ; le DPO conseille.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E}" type="slidenum">
              <a:rPr lang="fr-FR"/>
              <a:t>14</a:t>
            </a:fld>
            <a:endParaRPr lang="fr-F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RGPD, article 34, paragraphes 1 et 2 — https://eur-lex.europa.eu/eli/reg/2016/679/oj. Votre conseil vérifie si l’information est requise et sa rédaction.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0F}" type="slidenum">
              <a:rPr lang="fr-FR"/>
              <a:t>15</a:t>
            </a:fld>
            <a:endParaRPr lang="fr-F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Cette mention reste sur la dernière page de toute version adaptée : c’est la condition de la licence CC BY-SA 4.0. Un exemple à adapter, pas un conseil juridique.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E4A5D7-2C3F-4A8B-9E1D-000000000011}" type="slidenum">
              <a:rPr lang="fr-FR"/>
              <a:t>17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Relationship Id="rIdLogoC" Type="http://schemas.openxmlformats.org/officeDocument/2006/relationships/image" Target="../media/contee-logo.png"/></Relationships>
</file>

<file path=ppt/slideLayouts/_rels/slideLayout2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3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4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5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6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_rels/slideLayout7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ctrTitle"/>
          </p:nvPr>
        </p:nvSpPr>
        <p:spPr>
          <a:xfrm>
            <a:off x="2032000" y="1828800"/>
            <a:ext cx="81280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subTitle"/>
          </p:nvPr>
        </p:nvSpPr>
        <p:spPr>
          <a:xfrm>
            <a:off x="2032000" y="3657600"/>
            <a:ext cx="8128000" cy="9144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pic>
        <p:nvPicPr>
          <p:cNvPr id="30" name="Contee Cover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4496000" y="600000"/>
            <a:ext cx="3200000" cy="2133600"/>
          </a:xfrm>
          <a:prstGeom prst="rect">
            <a:avLst/>
          </a:prstGeom>
        </p:spPr>
      </p:pic>
    </p:spTree>
  </p:cSld>
  <p:clrMapOvr>
    <a:masterClrMapping/>
  </p:clrMapOvr>
  <p:hf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 Left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4" name="Content Right"/>
          <p:cNvSpPr>
            <a:spLocks noGrp="1"/>
          </p:cNvSpPr>
          <p:nvPr>
            <p:ph type="body" idx="2"/>
          </p:nvPr>
        </p:nvSpPr>
        <p:spPr>
          <a:xfrm>
            <a:off x="6215200" y="1600200"/>
            <a:ext cx="5367200" cy="4525963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1600200"/>
            <a:ext cx="10972800" cy="18288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Subtitle"/>
          <p:cNvSpPr>
            <a:spLocks noGrp="1"/>
          </p:cNvSpPr>
          <p:nvPr>
            <p:ph type="body" idx="1"/>
          </p:nvPr>
        </p:nvSpPr>
        <p:spPr>
          <a:xfrm>
            <a:off x="609600" y="3657600"/>
            <a:ext cx="10972800" cy="13716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hf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ig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8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  <p:sp>
        <p:nvSpPr>
          <p:cNvPr id="3" name="Content"/>
          <p:cNvSpPr>
            <a:spLocks noGrp="1"/>
          </p:cNvSpPr>
          <p:nvPr>
            <p:ph type="body" idx="1"/>
          </p:nvPr>
        </p:nvSpPr>
        <p:spPr>
          <a:xfrm>
            <a:off x="609600" y="1200000"/>
            <a:ext cx="10972800" cy="5000000"/>
          </a:xfrm>
          <a:prstGeom prst="rect">
            <a:avLst/>
          </a:prstGeom>
          <a:noFill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hf/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slideLayout" Target="../slideLayouts/slideLayout2.xml"/>
<Relationship Id="rId3" Type="http://schemas.openxmlformats.org/officeDocument/2006/relationships/slideLayout" Target="../slideLayouts/slideLayout3.xml"/>
<Relationship Id="rId4" Type="http://schemas.openxmlformats.org/officeDocument/2006/relationships/slideLayout" Target="../slideLayouts/slideLayout4.xml"/>
<Relationship Id="rId5" Type="http://schemas.openxmlformats.org/officeDocument/2006/relationships/slideLayout" Target="../slideLayouts/slideLayout5.xml"/>
<Relationship Id="rId6" Type="http://schemas.openxmlformats.org/officeDocument/2006/relationships/slideLayout" Target="../slideLayouts/slideLayout6.xml"/>
<Relationship Id="rId7" Type="http://schemas.openxmlformats.org/officeDocument/2006/relationships/slideLayout" Target="../slideLayouts/slideLayout7.xml"/>
<Relationship Id="rId8" Type="http://schemas.openxmlformats.org/officeDocument/2006/relationships/theme" Target="../theme/theme1.xml"/>
<Relationship Id="rIdLogoC" Type="http://schemas.openxmlformats.org/officeDocument/2006/relationships/image" Target="../media/contee-logo.png"/><Relationship Id="rIdIconC" Type="http://schemas.openxmlformats.org/officeDocument/2006/relationships/image" Target="../media/contee-icon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e Footer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Contee Footer Line"/>
          <p:cNvSpPr/>
          <p:nvPr/>
        </p:nvSpPr>
        <p:spPr>
          <a:xfrm>
            <a:off x="0" y="6460000"/>
            <a:ext cx="12192000" cy="12700"/>
          </a:xfrm>
          <a:prstGeom prst="rect">
            <a:avLst/>
          </a:prstGeom>
          <a:solidFill>
            <a:srgbClr val="DCE5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Contee Accent"/>
          <p:cNvSpPr/>
          <p:nvPr/>
        </p:nvSpPr>
        <p:spPr>
          <a:xfrm>
            <a:off x="609600" y="6440950"/>
            <a:ext cx="914400" cy="38100"/>
          </a:xfrm>
          <a:prstGeom prst="rect">
            <a:avLst/>
          </a:prstGeom>
          <a:solidFill>
            <a:srgbClr val="C9785B"/>
          </a:solidFill>
          <a:ln>
            <a:noFill/>
          </a:ln>
        </p:spPr>
        <p:txBody>
          <a:bodyPr/>
          <a:lstStyle/>
          <a:p/>
        </p:txBody>
      </p:sp>
      <p:pic>
        <p:nvPicPr>
          <p:cNvPr id="23" name="Contee Logo"/>
          <p:cNvPicPr>
            <a:picLocks noChangeAspect="1"/>
          </p:cNvPicPr>
          <p:nvPr/>
        </p:nvPicPr>
        <p:blipFill>
          <a:blip r:embed="rIdLogoC"/>
          <a:stretch>
            <a:fillRect/>
          </a:stretch>
        </p:blipFill>
        <p:spPr>
          <a:xfrm>
            <a:off x="10682400" y="152400"/>
            <a:ext cx="900000" cy="600000"/>
          </a:xfrm>
          <a:prstGeom prst="rect">
            <a:avLst/>
          </a:prstGeom>
        </p:spPr>
      </p:pic>
      <p:pic>
        <p:nvPicPr>
          <p:cNvPr id="24" name="Contee Icon"/>
          <p:cNvPicPr>
            <a:picLocks noChangeAspect="1"/>
          </p:cNvPicPr>
          <p:nvPr/>
        </p:nvPicPr>
        <p:blipFill>
          <a:blip r:embed="rIdIconC"/>
          <a:stretch>
            <a:fillRect/>
          </a:stretch>
        </p:blipFill>
        <p:spPr>
          <a:xfrm>
            <a:off x="10540000" y="6505000"/>
            <a:ext cx="300000" cy="300000"/>
          </a:xfrm>
          <a:prstGeom prst="rect">
            <a:avLst/>
          </a:prstGeom>
        </p:spPr>
      </p:pic>
      <p:sp>
        <p:nvSpPr>
          <p:cNvPr id="25" name="Title Placeholder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72800" cy="9144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6" name="Body Placeholder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700000"/>
          </a:xfrm>
          <a:prstGeom prst="rect">
            <a:avLst/>
          </a:prstGeom>
        </p:spPr>
        <p:txBody>
          <a:bodyPr anchor="ctr"/>
          <a:lstStyle/>
          <a:p/>
        </p:txBody>
      </p:sp>
      <p:sp>
        <p:nvSpPr>
          <p:cNvPr id="27" name="Footer Placehold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/>
        </p:txBody>
      </p:sp>
      <p:sp>
        <p:nvSpPr>
          <p:cNvPr id="28" name="Slide Number Placehold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en-US"/>
              <a:t>1</a:t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dt="0" hdr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1.xml"/>
<Relationship Id="rId3" Type="http://schemas.openxmlformats.org/officeDocument/2006/relationships/image" Target="../media/image1.jpg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5.xml"/>
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3.xml"/>
</Relationships>
</file>

<file path=ppt/slides/_rels/slide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4.xml"/>
</Relationships>
</file>

<file path=ppt/slides/_rels/slide8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5.xml"/>
</Relationships>
</file>

<file path=ppt/slides/_rels/slide9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6.xml"/>
</Relationships>
</file>

<file path=ppt/slides/_rels/slide10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1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/Relationships>
</file>

<file path=ppt/slides/_rels/slide1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7.xml"/>
</Relationships>
</file>

<file path=ppt/slides/_rels/slide1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8.xml"/>
</Relationships>
</file>

<file path=ppt/slides/_rels/slide1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9.xml"/>
</Relationships>
</file>

<file path=ppt/slides/_rels/slide15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0.xml"/>
</Relationships>
</file>

<file path=ppt/slides/_rels/slide16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7.xml"/>
</Relationships>
</file>

<file path=ppt/slides/_rels/slide17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6.xml"/>
<Relationship Id="rId2" Type="http://schemas.openxmlformats.org/officeDocument/2006/relationships/notesSlide" Target="../notesSlides/notesSlide1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pic>
        <p:nvPicPr>
          <p:cNvPr id="23" name="07-un-usage-connu-trouve-son-chemin.jpg" descr="contee:hero"/>
          <p:cNvPicPr>
            <a:picLocks noChangeAspect="1"/>
          </p:cNvPicPr>
          <p:nvPr/>
        </p:nvPicPr>
        <p:blipFill>
          <a:blip r:embed="rId3"/>
          <a:srcRect l="0" t="2901" r="0" b="2901"/>
          <a:stretch>
            <a:fillRect/>
          </a:stretch>
        </p:blipFill>
        <p:spPr>
          <a:xfrm>
            <a:off x="0" y="0"/>
            <a:ext cx="12192000" cy="6460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0" y="4250000"/>
            <a:ext cx="12192000" cy="1820000"/>
          </a:xfrm>
          <a:prstGeom prst="rect">
            <a:avLst/>
          </a:prstGeom>
          <a:solidFill>
            <a:srgbClr val="14181E">
              <a:alpha val="58000"/>
            </a:srgbClr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760000" y="4550000"/>
            <a:ext cx="10600000" cy="8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3600" dirty="0">
                <a:solidFill>
                  <a:srgbClr val="FFFFFF"/>
                </a:solidFill>
                <a:latin typeface="+mj-lt"/>
              </a:rPr>
              <a:t>Modèles à copier</a:t>
            </a:r>
          </a:p>
        </p:txBody>
      </p:sp>
      <p:sp>
        <p:nvSpPr>
          <p:cNvPr id="12" name="Shape 12"/>
          <p:cNvSpPr/>
          <p:nvPr/>
        </p:nvSpPr>
        <p:spPr>
          <a:xfrm>
            <a:off x="760000" y="5450000"/>
            <a:ext cx="10600000" cy="4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l" marL="0" marR="0" indent="0"/>
            <a:r>
              <a:rPr lang="fr-FR" sz="1800" dirty="0">
                <a:solidFill>
                  <a:srgbClr val="FFFFFF"/>
                </a:solidFill>
                <a:latin typeface="+mn-lt"/>
              </a:rPr>
              <a:t>E-mails d’annonce, registre, AIPD, questionnaire de sécurité, incident · [Organisme]</a:t>
            </a:r>
          </a:p>
        </p:txBody>
      </p:sp>
      <p:sp>
        <p:nvSpPr>
          <p:cNvPr id="60" name="Hero Band"/>
          <p:cNvSpPr/>
          <p:nvPr/>
        </p:nvSpPr>
        <p:spPr>
          <a:xfrm>
            <a:off x="0" y="6460000"/>
            <a:ext cx="12192000" cy="398000"/>
          </a:xfrm>
          <a:prstGeom prst="rect">
            <a:avLst/>
          </a:prstGeom>
          <a:solidFill>
            <a:srgbClr val="EFF4F7"/>
          </a:solidFill>
          <a:ln>
            <a:noFill/>
          </a:ln>
        </p:spPr>
        <p:txBody>
          <a:bodyPr/>
          <a:lstStyle/>
          <a:p/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10" name="Shape 10"/>
          <p:cNvSpPr/>
          <p:nvPr/>
        </p:nvSpPr>
        <p:spPr>
          <a:xfrm>
            <a:off x="1796000" y="1729000"/>
            <a:ext cx="8600000" cy="3400000"/>
          </a:xfrm>
          <a:prstGeom prst="roundRect">
            <a:avLst/>
          </a:prstGeom>
          <a:solidFill>
            <a:srgbClr val="FBFCFD"/>
          </a:solidFill>
          <a:ln w="12700">
            <a:solidFill>
              <a:srgbClr val="DCE5EA"/>
            </a:solidFill>
          </a:ln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1" name="Shape 11"/>
          <p:cNvSpPr/>
          <p:nvPr/>
        </p:nvSpPr>
        <p:spPr>
          <a:xfrm>
            <a:off x="5101000" y="2049000"/>
            <a:ext cx="1990000" cy="460000"/>
          </a:xfrm>
          <a:prstGeom prst="roundRect">
            <a:avLst/>
          </a:prstGeom>
          <a:solidFill>
            <a:srgbClr val="245B78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FFFFFF"/>
                </a:solidFill>
              </a:rPr>
              <a:t>Mode d’emploi</a:t>
            </a:r>
          </a:p>
        </p:txBody>
      </p:sp>
      <p:sp>
        <p:nvSpPr>
          <p:cNvPr id="12" name="Shape 12"/>
          <p:cNvSpPr/>
          <p:nvPr/>
        </p:nvSpPr>
        <p:spPr>
          <a:xfrm>
            <a:off x="2116000" y="2749000"/>
            <a:ext cx="7960000" cy="130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2800" dirty="0">
                <a:solidFill>
                  <a:srgbClr val="243039"/>
                </a:solidFill>
                <a:latin typeface="+mj-lt"/>
              </a:rPr>
              <a:t>Un modèle par page : copiez le texte, remplacez chaque champ entre [crochets], faites relire par votre conseil.</a:t>
            </a:r>
          </a:p>
        </p:txBody>
      </p:sp>
      <p:sp>
        <p:nvSpPr>
          <p:cNvPr id="13" name="Shape 13"/>
          <p:cNvSpPr/>
          <p:nvPr/>
        </p:nvSpPr>
        <p:spPr>
          <a:xfrm>
            <a:off x="2116000" y="4289000"/>
            <a:ext cx="7960000" cy="52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800" dirty="0">
                <a:solidFill>
                  <a:srgbClr val="66747D"/>
                </a:solidFill>
                <a:latin typeface="+mn-lt"/>
              </a:rPr>
              <a:t>Ce qui est dit de DoNotLeak se vérifie sur donotleak.contee.eu/security : relisez-le avant usage.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E-mail 1 — la direction annonce le cadre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Objet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L’IA au travail : oui, avec un cadre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19666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111240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De, à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111240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De : [prénom nom, fonction du sponsor] · À : tout le personnel de [Organisme]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25779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2722480"/>
            <a:ext cx="2600000" cy="204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2722480"/>
            <a:ext cx="7991440" cy="20416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Bonjour à toutes et à tous,
Beaucoup d’entre nous se servent déjà de l’IA pour rédiger, résumer, traduire ou coder. Nous voulons continuer, sans laisser partir ce qui doit rester chez nous : les données de nos clients et de nos collègues, nos accès, nos engagements de confidentialité.
À partir du [date], [Organisme] adopte une charte d’utilisation des outils d’IA, met à votre disposition un outil qui montre, avant l’envoi, ce qui partirait, et vous invite à un webinaire de 45 minutes. Dans chaque équipe, des Champions du colmatage répondront à vos questions.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8960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0406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Ce que nous ne ferons pas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0406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Personne ne sera surveillé : nous suivrons des volumes — outils validés, personnes formées, incidents signalés —, jamais ce que chacun écrit.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7206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865200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Liens, signature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865200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La charte : [lien] · Une question : [contact du DPO] · [prénom nom, fonction]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E-mail 2 — l’invitation au webinaire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Objet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45 minutes pour utiliser l’IA sans fuite — le [date]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289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05280"/>
            <a:ext cx="260000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05280"/>
            <a:ext cx="799144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Bonjour,
Le [date] à [heure], [nom] présente en 45 minutes ce que devient un texte collé dans un outil d’IA, qui répond de quoi, et le bon réflexe avant chaque prompt, démonstration à l’appui sur un texte fictif. Aucun prérequis.
Pour rejoindre : [lien de connexion ou salle].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253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52976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Avant de venir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52976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Pensez à une fois où vous vous êtes demandé si vous pouviez coller un texte : nous en parlerons.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4025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67888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Signature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67888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[prénom nom, fonction] · [contact]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E-mail 3 — l’appel aux Champions du colmatage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Objet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Devenez Champion du colmatage dans votre équipe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1426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375946"/>
            <a:ext cx="260000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375946"/>
            <a:ext cx="799144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Bonjour,
Nous cherchons, dans chaque équipe, une ou un volontaire pour relayer le bon réflexe avec l’IA et répondre aux questions de ses collègues. Pas besoin d’être expert : il suffit d’être curieux et d’avoir envie d’aider.
Vous suivrez une formation de deux heures, puis une réunion par mois ; [x heures par mois] vous sont accordées, avec l’accord de votre manager.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2094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471093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le rôle n’est pas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471093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Un Champion ne surveille pas ses collègues, ne lit pas leurs échanges et ne sanctionne personne.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32919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5908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Pour se proposer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5908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Répondez à ce message avant le [date], ou écrivez à [contact]. · [prénom nom, fonction]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Registre des traitements — la fiche DoNotLeak (1/2)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Traitement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Protection des textes de travail avant leur envoi à un outil d’IA, avec DoNotLeak.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1926882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031664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Responsable du traitement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031664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[Organisme], [adresse] · représentant : [nom, fonction] · DPO : [contact]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267190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2776688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Finalité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2776688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Repérer et remplacer, avant leur envoi à un outil d’IA ou à un tiers, les données personnelles, identifiants et clés d’accès contenus dans les textes et documents de travail, pour limiter ce qui en sort.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36302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3735072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Base légale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3735072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[À qualifier avec votre conseil.]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4161954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4266736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Personnes concernées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4266736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Les personnes citées dans les textes traités — [clients, patients, candidats, salariés, fournisseurs…] — et les utilisateurs de l’outil.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4906978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654280" y="5011760"/>
            <a:ext cx="260000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Données traitées</a:t>
            </a:r>
          </a:p>
        </p:txBody>
      </p:sp>
      <p:sp>
        <p:nvSpPr>
          <p:cNvPr id="26" name="Shape 26"/>
          <p:cNvSpPr/>
          <p:nvPr/>
        </p:nvSpPr>
        <p:spPr>
          <a:xfrm>
            <a:off x="3554280" y="5011760"/>
            <a:ext cx="7991440" cy="11882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Le contenu des textes collés et des fichiers déposés (docx, txt ou md, jusqu’à 10 Mo). L’outil y repère notamment : noms de personnes, d’entreprises et de lieux ; adresses e-mail et postales ; téléphones ; IBAN et numéros de carte ; dates de naissance ; numéros d’identité et fiscaux ; plaques d’immatriculation ; clés, jetons et mots de passe ; adresses IPv4.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6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Registre des traitements — la fiche DoNotLeak (2/2)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Destinataires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Aucun : DoNotLeak ne transmet le texte à aucun fournisseur d’IA ni service tiers. Seule la version protégée, copiée par l’utilisateur, part vers l’outil d’IA qu’il choisit — ce traitement-là a sa propre fiche.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400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3128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Éditeur, hébergement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3128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Page publique : éditée par AQ INVESTISSEMENTS (Contee), Paris ; hébergée dans l’Union européenne par OVH SAS, société française. [Rôle de Contee à qualifier avec votre conseil : les conditions d’utilisation ne comportent pas de clauses de sous-traitance (RGPD, art. 28).] Sur vos serveurs : [votre hébergement].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4846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57592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Transferts hors UE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57592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Aucun : DoNotLeak n’appelle aucun service et la page est hébergée dans l’Union européenne. [Sur vos serveurs : selon votre hébergement.]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2026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29384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Durée de conservation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29384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Aucune pour les textes : traités en mémoire le temps de l’analyse, puis oubliés, ni enregistrés ni journalisés. Journaux techniques de l’hébergeur (adresse IP, date, page demandée), sans le texte : [durée à demander à Contee].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1338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22512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Mesures de sécurité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22512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HTTPS uniquement ; aucune connexion sortante ; images signées et analysées avant publication, avec leur nomenclature logicielle ; exécution isolée, en lecture seule ; API fermée par défaut (certificat client ou jeton, refus par défaut). Détail : donotleak.contee.eu/security.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Éléments pour votre AIPD (1/2) — le traitement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Description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34064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Avant d’envoyer un texte à un outil d’IA, la personne le colle dans DoNotLeak, qui repère les données personnelles, les identifiants et les clés d’accès, les montre avec leur type et les remplace par des étiquettes ([[PERSON-1]]) ou des valeurs plausibles. La personne garde ce dont sa tâche a besoin, décide, puis copie la version protégée.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96770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07466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Flux de données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07466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Sur la page publique, le texte part chiffré (HTTPS) du navigateur vers le serveur, y est analysé en mémoire puis oublié ; la réponse revient au navigateur. Aucun appel à un fournisseur d’IA ni à un tiers. Sur vos serveurs, le texte ne quitte pas votre système d’information.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331329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471093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Nécessité, proportionnalité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471093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L’outil réduit ce qui part vers les outils d’IA (minimisation, RGPD, art. 5.1.c) ; il ne conserve rien et ne demande aucun compte. [À apprécier par [Organisme] : les usages et les catégories de données concernés.]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45111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5908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L’AIPD est-elle requise 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5908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[À évaluer par [Organisme] avec son DPO, au regard de ses traitements (RGPD, art. 35).]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8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Éléments pour votre AIPD (2/2) — risques et mesures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l’outil ne couvre pas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Aucune détection ne trouve tout ; un secret d’affaires écrit avec des mots simples peut passer ; remplacer, c’est pseudonymiser, pas anonymiser ; il ne protège que ce qui passe par lui ; il ne rappelle pas un texte déjà parti ; un poste compromis lit le texte avant lui.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4578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07466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Mesures techniques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07466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Rien n’est conservé — chaque livraison fait passer un texte témoin par le serveur et échoue si ses journaux le montrent ; aucune connexion sortante ; images signées et analysées ; exécution isolée ; HTTPS et politique de contenu stricte ; API sur identité, refus par défaut.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453249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714933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Mesures organisationnelles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714933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La charte, la formation de tous et des Champions, la relecture avant l’envoi, la marche à suivre en cas d’incident, une mesure par volumes.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57303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834720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Risque résiduel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834720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[À évaluer par [Organisme] : vraisemblance, gravité, décision.]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9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Questionnaire de sécurité (1/3) — les données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Les données sont-elles gardées ?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Non. Le texte et les fichiers vivent dans la mémoire de la requête, puis disparaissent : jamais écrits sur disque, jamais journalisés. Preuve : page Sécurité, « Rien n’est conservé » ; mentions légales, « Données personnelles ».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36672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48462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Journaux, traces ?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48462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Le service ne journalise jamais le texte ; chaque pipeline fait passer un texte témoin et échoue si les journaux le montrent. L’hébergeur peut garder des journaux de connexion (IP, date, page), sans le texte. Preuve : page Sécurité ; mentions légales.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56470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6826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Tiers, sous-traitants ?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6826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La détection n’appelle personne : aucun fournisseur d’IA, aucun service tiers, aucun accès réseau sortant. Hébergeur : OVH SAS. Preuve : page Sécurité, « Aucune connexion sortante ».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54932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66722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Où est-ce hébergé 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66722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Dans l’Union européenne, chez OVH SAS, société française ; éditeur AQ INVESTISSEMENTS (Contee), Paris. Ou sur vos propres serveurs. Preuve : mentions légales ; page API et hébergement.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53394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65184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Un modèle d’IA est-il utilisé ?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65184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Non : des formats, des règles et des dictionnaires ; aucun modèle de langage. Preuve : page API et hébergement, « Personne d’autre n’est appelé ».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10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Questionnaire de sécurité (2/3) — la sécurité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Chiffrement en transit ?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HTTPS uniquement, avec strict-transport-security. Preuve : les en-têtes de réponse de n’importe quelle page.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533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27126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Contrôle d’accès ?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27126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Page : sans compte, avec des budgets par client. API : aucun appel anonyme ; certificat client (TLS mutuel) ou jeton OpenID Connect ; chaque action accordée par son nom, refus par défaut. Preuve : page API et hébergement.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13798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25588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Vulnérabilités ?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25588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Deux analyseurs indépendants examinent chaque image ; une faille haute ou critique arrête le pipeline, sauf exception écrite et revue ; le service en marche est sondé ; les dépendances sont confrontées à la base publique des vulnérabilités. Preuve : page Sécurité.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33596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45386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Intégrité des versions 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45386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Chaque image est signée avec la clé propre à DoNotLeak, avec sa provenance de build et sa nomenclature logicielle. Preuve : la clé publique et la commande de vérification, page Sécurité.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32058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43848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Durcissement ?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43848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Image minimale, ni shell ni gestionnaire de paquets, utilisateur sans privilège ; noyau en espace utilisateur, aucune capacité Linux, système de fichiers en lecture seule, limites de mémoire et de processeur. Preuve : page Sécurité.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11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Questionnaire de sécurité (3/3) — le reste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Signaler une faille ?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Le contact sécurité est publié dans /.well-known/security.txt (RFC 9116) ; langues lues : français et anglais. Preuve : le fichier sur le site.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18003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32460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Certifications ?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32460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Aucune revendiquée : la page Sécurité décrit des contrôles techniques, ni une certification ni un conseil juridique. [Tests d’intrusion, audits : à demander à Contee.]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2179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36256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Disponibilité ?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36256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Page publique fournie en l’état ; le service peut être interrompu, notamment pour maintenance ou sécurité (conditions d’utilisation). [Engagement de service : à demander à Contee.]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2559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40052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Limites connues ?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40052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Aucune détection ne trouve tout ; il ne protège que ce qui passe par lui ; il ne rappelle pas un texte parti ni ne révoque une clé ; un poste compromis lit le texte avant lui. Preuve : page Sécurité, « Ce contre quoi DoNotLeak ne protège pas ».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529391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5438480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Sur vos serveurs ?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5438480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Une image serveur sans interface, amd64 et arm64, derrière votre PKI et votre fournisseur d’identité : les textes ne quittent pas votre périmètre. [Conditions de livraison : à demander à Contee.]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12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Signaler un incident — le formulaire</a:t>
            </a:r>
          </a:p>
        </p:txBody>
      </p:sp>
      <p:sp>
        <p:nvSpPr>
          <p:cNvPr id="10" name="Shape 10"/>
          <p:cNvSpPr/>
          <p:nvPr/>
        </p:nvSpPr>
        <p:spPr>
          <a:xfrm>
            <a:off x="700000" y="1500000"/>
            <a:ext cx="3000000" cy="4699997"/>
          </a:xfrm>
          <a:prstGeom prst="rect">
            <a:avLst/>
          </a:prstGeom>
          <a:solidFill>
            <a:srgbClr val="245B78"/>
          </a:solidFill>
        </p:spPr>
        <p:txBody>
          <a:bodyPr/>
          <a:lstStyle/>
          <a:p>
            <a:endParaRPr/>
          </a:p>
        </p:txBody>
      </p:sp>
      <p:sp>
        <p:nvSpPr>
          <p:cNvPr id="11" name="Shape 11"/>
          <p:cNvSpPr/>
          <p:nvPr/>
        </p:nvSpPr>
        <p:spPr>
          <a:xfrm>
            <a:off x="900000" y="1680000"/>
            <a:ext cx="2600000" cy="3800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300" b="1" dirty="0">
                <a:solidFill>
                  <a:srgbClr val="FFFFFF"/>
                </a:solidFill>
                <a:latin typeface="+mn-lt"/>
              </a:rPr>
              <a:t>Mode d'emploi</a:t>
            </a:r>
          </a:p>
        </p:txBody>
      </p:sp>
      <p:sp>
        <p:nvSpPr>
          <p:cNvPr id="12" name="Shape 12"/>
          <p:cNvSpPr/>
          <p:nvPr/>
        </p:nvSpPr>
        <p:spPr>
          <a:xfrm>
            <a:off x="900000" y="2120000"/>
            <a:ext cx="2600000" cy="3899997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FFFFFF"/>
                </a:solidFill>
                <a:latin typeface="+mn-lt"/>
              </a:rPr>
              <a:t>À envoyer tout de suite à [contact de la charte], même incomplet : un signalement rapide vaut mieux qu’un signalement parfait, et personne n’est blâmé pour avoir signalé. Ne recopiez jamais ici la donnée exposée.</a:t>
            </a:r>
          </a:p>
        </p:txBody>
      </p:sp>
      <p:graphicFrame>
        <p:nvGraphicFramePr>
          <p:cNvPr id="601" name="Table 1"/>
          <p:cNvGraphicFramePr/>
          <p:nvPr/>
        </p:nvGraphicFramePr>
        <p:xfrm>
          <a:off x="4000000" y="1500000"/>
          <a:ext cx="7500000" cy="4699997"/>
        </p:xfrm>
        <a:graphic>
          <a:graphicData uri="http://schemas.openxmlformats.org/drawingml/2006/table">
            <a:tbl>
              <a:tblPr firstRow="1" firstCol="0"/>
              <a:tblGrid>
                <a:gridCol w="3600000"/>
                <a:gridCol w="3900000"/>
              </a:tblGrid>
              <a:tr h="324800"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Question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>
                          <a:solidFill>
                            <a:srgbClr val="243039"/>
                          </a:solidFill>
                          <a:latin typeface="+mn-lt"/>
                        </a:rPr>
                        <a:t>Votre réponse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19050" cap="flat">
                      <a:solidFill>
                        <a:srgbClr val="245B78"/>
                      </a:solidFill>
                    </a:lnB>
                    <a:solidFill>
                      <a:srgbClr val="EFF4F7"/>
                    </a:solidFill>
                  </a:tcPr>
                </a:tc>
              </a:tr>
              <a:tr h="635759"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Quand est-ce arrivé ? (date, heure)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>
                          <a:solidFill>
                            <a:srgbClr val="66747D"/>
                          </a:solidFill>
                          <a:latin typeface="+mn-lt"/>
                        </a:rPr>
                        <a:t>JJ/MM/AAAA, hh:mm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51520"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Quel outil ou service a reçu l’information ? Avec quel compte : professionnel ou personnel ?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>
                          <a:solidFill>
                            <a:srgbClr val="66747D"/>
                          </a:solidFill>
                          <a:latin typeface="+mn-lt"/>
                        </a:rPr>
                        <a:t>Nom de l’outil, type de compte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964880"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Qu’est-ce qui est parti ? Données de personnes, clé d’accès, document confidentiel — décrivez sans recopier.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>
                          <a:solidFill>
                            <a:srgbClr val="66747D"/>
                          </a:solidFill>
                          <a:latin typeface="+mn-lt"/>
                        </a:rPr>
                        <a:t>La nature, pas la donnée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635759"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Combien de personnes ou de documents sont concernés, à peu près ?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>
                          <a:solidFill>
                            <a:srgbClr val="66747D"/>
                          </a:solidFill>
                          <a:latin typeface="+mn-lt"/>
                        </a:rPr>
                        <a:t>Un ordre de grandeur suffit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751520"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Qu’avez-vous déjà fait ? Conversation supprimée, clé signalée…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>
                          <a:solidFill>
                            <a:srgbClr val="66747D"/>
                          </a:solidFill>
                          <a:latin typeface="+mn-lt"/>
                        </a:rPr>
                        <a:t>Ce qui est fait, ce qui reste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  <a:tr h="635759">
                <a:tc>
                  <a:txBody>
                    <a:bodyPr/>
                    <a:lstStyle/>
                    <a:p>
                      <a:pPr algn="l"/>
                      <a:r>
                        <a:rPr lang="fr-FR" sz="1400" b="0">
                          <a:solidFill>
                            <a:srgbClr val="243039"/>
                          </a:solidFill>
                          <a:latin typeface="+mn-lt"/>
                        </a:rPr>
                        <a:t>Votre nom et votre équipe, pour que l’on vous rappelle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i="1">
                          <a:solidFill>
                            <a:srgbClr val="66747D"/>
                          </a:solidFill>
                          <a:latin typeface="+mn-lt"/>
                        </a:rPr>
                        <a:t>Nom, équipe, téléphone</a:t>
                      </a:r>
                    </a:p>
                  </a:txBody>
                  <a:tcPr marL="91440" marR="91440" marT="45720" marB="45720" anchor="ctr">
                    <a:lnL w="6350" cap="flat">
                      <a:solidFill>
                        <a:srgbClr val="DCE5EA"/>
                      </a:solidFill>
                    </a:lnL>
                    <a:lnR w="6350" cap="flat">
                      <a:solidFill>
                        <a:srgbClr val="DCE5EA"/>
                      </a:solidFill>
                    </a:lnR>
                    <a:lnT w="6350" cap="flat">
                      <a:solidFill>
                        <a:srgbClr val="DCE5EA"/>
                      </a:solidFill>
                    </a:lnT>
                    <a:lnB w="6350" cap="flat">
                      <a:solidFill>
                        <a:srgbClr val="DCE5EA"/>
                      </a:solidFill>
                    </a:lnB>
                    <a:solidFill>
                      <a:srgbClr val="F5F8FA"/>
                    </a:solidFill>
                  </a:tcPr>
                </a:tc>
              </a:tr>
            </a:tbl>
          </a:graphicData>
        </a:graphic>
      </p:graphicFrame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13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Notifier l’autorité de contrôle — les éléments (art. 33)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Quand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9748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Dans les meilleurs délais et, si possible, 72 heures au plus tard après en avoir pris connaissance, sauf si la violation n’est pas susceptible d’engendrer un risque pour les personnes ; au-delà, joindre les motifs du retard. En France : le téléservice de la CNIL.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588298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714416"/>
            <a:ext cx="260000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La violation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714416"/>
            <a:ext cx="7991440" cy="7615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Nature : [ce qui s’est passé, l’outil concerné] · catégories et nombre approximatif de personnes concernées : [à compléter] · catégories et nombre approximatif d’enregistrements : [à compléter].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589354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715472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Le contact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715472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[Nom et coordonnées du DPO ou d’un autre point de contact].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416369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4289808"/>
            <a:ext cx="260000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Conséquences probables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4289808"/>
            <a:ext cx="7991440" cy="334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[Ce qui peut arriver aux personnes concernées.]</a:t>
            </a:r>
          </a:p>
        </p:txBody>
      </p:sp>
      <p:sp>
        <p:nvSpPr>
          <p:cNvPr id="21" name="Shape 21"/>
          <p:cNvSpPr/>
          <p:nvPr/>
        </p:nvSpPr>
        <p:spPr>
          <a:xfrm>
            <a:off x="700000" y="473802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2" name="Shape 22"/>
          <p:cNvSpPr/>
          <p:nvPr/>
        </p:nvSpPr>
        <p:spPr>
          <a:xfrm>
            <a:off x="654280" y="4864144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Les mesures</a:t>
            </a:r>
          </a:p>
        </p:txBody>
      </p:sp>
      <p:sp>
        <p:nvSpPr>
          <p:cNvPr id="23" name="Shape 23"/>
          <p:cNvSpPr/>
          <p:nvPr/>
        </p:nvSpPr>
        <p:spPr>
          <a:xfrm>
            <a:off x="3554280" y="4864144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Prises ou envisagées pour remédier à la violation et en atténuer les effets : [conversation supprimée, clé révoquée, personnes informées…].</a:t>
            </a:r>
          </a:p>
        </p:txBody>
      </p:sp>
      <p:sp>
        <p:nvSpPr>
          <p:cNvPr id="24" name="Shape 24"/>
          <p:cNvSpPr/>
          <p:nvPr/>
        </p:nvSpPr>
        <p:spPr>
          <a:xfrm>
            <a:off x="700000" y="5525722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25" name="Shape 25"/>
          <p:cNvSpPr/>
          <p:nvPr/>
        </p:nvSpPr>
        <p:spPr>
          <a:xfrm>
            <a:off x="654280" y="5651840"/>
            <a:ext cx="260000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500" dirty="0">
                <a:solidFill>
                  <a:srgbClr val="245B78"/>
                </a:solidFill>
                <a:latin typeface="+mn-lt"/>
              </a:rPr>
              <a:t>Dans tous les cas</a:t>
            </a:r>
          </a:p>
        </p:txBody>
      </p:sp>
      <p:sp>
        <p:nvSpPr>
          <p:cNvPr id="26" name="Shape 26"/>
          <p:cNvSpPr/>
          <p:nvPr/>
        </p:nvSpPr>
        <p:spPr>
          <a:xfrm>
            <a:off x="3554280" y="5651840"/>
            <a:ext cx="7991440" cy="5481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400" dirty="0">
                <a:solidFill>
                  <a:srgbClr val="243039"/>
                </a:solidFill>
                <a:latin typeface="+mn-lt"/>
              </a:rPr>
              <a:t>Documenter la violation, ses effets et les mesures prises, même sans notification (art. 33.5).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14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Informer les personnes concernées — la lettre (art. 34)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Quand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Lorsque la violation est susceptible d’engendrer un risque élevé pour leurs droits et libertés : dans les meilleurs délais, en des termes clairs et simples.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561303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2782346"/>
            <a:ext cx="260000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Objet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2782346"/>
            <a:ext cx="7991440" cy="3652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Une information concernant vos données personnelles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33559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3577013"/>
            <a:ext cx="260000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Message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3577013"/>
            <a:ext cx="7991440" cy="158448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Madame, Monsieur,
Le [date], [ce qui s’est passé, en mots simples]. Les informations concernées sont : [catégories]. Ce qui peut en résulter pour vous : [conséquences probables]. Ce que nous avons fait : [mesures]. Ce que nous vous conseillons : [par exemple, changer un mot de passe, vous méfier d’un message inattendu].</a:t>
            </a:r>
          </a:p>
        </p:txBody>
      </p:sp>
      <p:sp>
        <p:nvSpPr>
          <p:cNvPr id="18" name="Shape 18"/>
          <p:cNvSpPr/>
          <p:nvPr/>
        </p:nvSpPr>
        <p:spPr>
          <a:xfrm>
            <a:off x="700000" y="5369836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9" name="Shape 19"/>
          <p:cNvSpPr/>
          <p:nvPr/>
        </p:nvSpPr>
        <p:spPr>
          <a:xfrm>
            <a:off x="654280" y="559088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Contact, signature</a:t>
            </a:r>
          </a:p>
        </p:txBody>
      </p:sp>
      <p:sp>
        <p:nvSpPr>
          <p:cNvPr id="20" name="Shape 20"/>
          <p:cNvSpPr/>
          <p:nvPr/>
        </p:nvSpPr>
        <p:spPr>
          <a:xfrm>
            <a:off x="3554280" y="559088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Pour toute question : [nom et coordonnées du DPO]. [Prénom nom, fonction], [Organisme].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15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8000011" name="Reference Ground"/>
          <p:cNvSpPr/>
          <p:nvPr/>
        </p:nvSpPr>
        <p:spPr>
          <a:xfrm>
            <a:off x="0" y="0"/>
            <a:ext cx="12192000" cy="6460000"/>
          </a:xfrm>
          <a:prstGeom prst="rect">
            <a:avLst/>
          </a:prstGeom>
          <a:solidFill>
            <a:srgbClr val="F4F1EA"/>
          </a:solidFill>
          <a:ln>
            <a:noFill/>
          </a:ln>
        </p:spPr>
        <p:txBody>
          <a:bodyPr/>
          <a:lstStyle/>
          <a:p/>
        </p:txBody>
      </p:sp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2600" b="0" i="0" dirty="0">
                <a:latin typeface="+mj-lt"/>
              </a:rPr>
              <a:t>Références</a:t>
            </a:r>
          </a:p>
        </p:txBody>
      </p:sp>
      <p:sp>
        <p:nvSpPr>
          <p:cNvPr id="3" name="Content"/>
          <p:cNvSpPr txBox="1"/>
          <p:nvPr/>
        </p:nvSpPr>
        <p:spPr>
          <a:xfrm>
            <a:off x="609600" y="1800000"/>
            <a:ext cx="10973600" cy="4350000"/>
          </a:xfrm>
          <a:prstGeom prst="rect">
            <a:avLst/>
          </a:prstGeom>
          <a:noFill/>
        </p:spPr>
        <p:txBody>
          <a:bodyPr wrap="square" rtlCol="0"/>
          <a:lstStyle/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RGPD, règlement (UE) 2016/679 — articles 4.5, 5, 28, 30, 33, 34 et 35 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https://eur-lex.europa.eu/eli/reg/2016/679/oj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CNIL — Notifier une violation de données personnelles 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https://www.cnil.fr/fr/services-en-ligne/notifier-une-violation-de-donnees-personnelles</a:t>
            </a:r>
          </a:p>
          <a:p>
            <a:pPr lvl="0" marL="3048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DoNotLeak — sécurité, API et hébergement, mentions légales, conditions d’utilisation :</a:t>
            </a:r>
          </a:p>
          <a:p>
            <a:pPr lvl="1" marL="609600" indent="-304800">
              <a:spcBef>
                <a:spcPts val="600"/>
              </a:spcBef>
              <a:buSzPct val="100000"/>
              <a:buFont typeface="+mn-lt"/>
              <a:buChar char="•"/>
            </a:pPr>
            <a:r>
              <a:rPr lang="fr-FR" sz="1600" b="0" i="0" dirty="0"/>
              <a:t>https://donotleak.contee.eu/security · /integration · /legal · /terms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16</a:t>
            </a:fld>
          </a:p>
        </p:txBody>
      </p:sp>
      <p:sp>
        <p:nvSpPr>
          <p:cNvPr id="8000012" name="Reference Tag"/>
          <p:cNvSpPr/>
          <p:nvPr/>
        </p:nvSpPr>
        <p:spPr>
          <a:xfrm>
            <a:off x="10632000" y="800000"/>
            <a:ext cx="860000" cy="300000"/>
          </a:xfrm>
          <a:prstGeom prst="rect">
            <a:avLst/>
          </a:prstGeom>
          <a:noFill/>
          <a:ln>
            <a:noFill/>
          </a:ln>
        </p:spPr>
        <p:txBody>
          <a:bodyPr anchor="ctr" rIns="0"/>
          <a:lstStyle/>
          <a:p>
            <a:pPr algn="r"/>
            <a:r>
              <a:rPr lang="fr-FR" sz="1100" b="1" dirty="0">
                <a:solidFill>
                  <a:srgbClr val="A85F49"/>
                </a:solidFill>
                <a:latin typeface="+mn-lt"/>
              </a:rPr>
              <a:t>Réf.</a:t>
            </a:r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9144000" cy="6858000"/>
        </a:xfrm>
      </p:grpSpPr>
      <p:sp>
        <p:nvSpPr>
          <p:cNvPr id="2" name="Title"/>
          <p:cNvSpPr txBox="1"/>
          <p:nvPr/>
        </p:nvSpPr>
        <p:spPr>
          <a:xfrm>
            <a:off x="609600" y="274638"/>
            <a:ext cx="9600000" cy="1143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fr-FR" sz="3000" b="0" i="0" dirty="0">
                <a:latin typeface="+mj-lt"/>
              </a:rPr>
              <a:t>Licence — gardez cette mention</a:t>
            </a:r>
          </a:p>
        </p:txBody>
      </p:sp>
      <p:sp>
        <p:nvSpPr>
          <p:cNvPr id="10" name="Shape 10"/>
          <p:cNvSpPr/>
          <p:nvPr/>
        </p:nvSpPr>
        <p:spPr>
          <a:xfrm>
            <a:off x="654280" y="1500000"/>
            <a:ext cx="260000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Source</a:t>
            </a:r>
          </a:p>
        </p:txBody>
      </p:sp>
      <p:sp>
        <p:nvSpPr>
          <p:cNvPr id="11" name="Shape 11"/>
          <p:cNvSpPr/>
          <p:nvPr/>
        </p:nvSpPr>
        <p:spPr>
          <a:xfrm>
            <a:off x="3554280" y="1500000"/>
            <a:ext cx="7991440" cy="109680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Adapté du kit DoNotLeak publié par Contee (https://donotleak.contee.eu/dpo) sous licence Creative Commons Attribution – Partage dans les mêmes conditions 4.0 (CC BY-SA 4.0, https://creativecommons.org/licenses/by-sa/4.0/deed.fr).</a:t>
            </a:r>
          </a:p>
        </p:txBody>
      </p:sp>
      <p:sp>
        <p:nvSpPr>
          <p:cNvPr id="12" name="Shape 12"/>
          <p:cNvSpPr/>
          <p:nvPr/>
        </p:nvSpPr>
        <p:spPr>
          <a:xfrm>
            <a:off x="700000" y="286045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3" name="Shape 13"/>
          <p:cNvSpPr/>
          <p:nvPr/>
        </p:nvSpPr>
        <p:spPr>
          <a:xfrm>
            <a:off x="654280" y="3136800"/>
            <a:ext cx="260000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Ce que vous pouvez faire</a:t>
            </a:r>
          </a:p>
        </p:txBody>
      </p:sp>
      <p:sp>
        <p:nvSpPr>
          <p:cNvPr id="14" name="Shape 14"/>
          <p:cNvSpPr/>
          <p:nvPr/>
        </p:nvSpPr>
        <p:spPr>
          <a:xfrm>
            <a:off x="3554280" y="3136800"/>
            <a:ext cx="7991440" cy="60912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Vous pouvez le copier, l’adapter et le diffuser, pour tout usage, en citant Contee.</a:t>
            </a:r>
          </a:p>
        </p:txBody>
      </p:sp>
      <p:sp>
        <p:nvSpPr>
          <p:cNvPr id="15" name="Shape 15"/>
          <p:cNvSpPr/>
          <p:nvPr/>
        </p:nvSpPr>
        <p:spPr>
          <a:xfrm>
            <a:off x="700000" y="4009570"/>
            <a:ext cx="10800000" cy="12700"/>
          </a:xfrm>
          <a:prstGeom prst="roundRect">
            <a:avLst/>
          </a:prstGeom>
          <a:solidFill>
            <a:srgbClr val="DCE5EA"/>
          </a:solidFill>
        </p:spPr>
        <p:txBody>
          <a:bodyPr wrap="square" rtlCol="0" anchor="ctr" lIns="91440" tIns="45720" rIns="91440" bIns="45720">
            <a:normAutofit/>
          </a:bodyPr>
          <a:lstStyle/>
          <a:p>
            <a:pPr algn="ctr" marL="0" marR="0" indent="0"/>
            <a:r>
              <a:rPr lang="fr-FR" sz="1400" dirty="0">
                <a:solidFill>
                  <a:srgbClr val="000000"/>
                </a:solidFill>
              </a:rPr>
              <a:t/>
            </a:r>
          </a:p>
        </p:txBody>
      </p:sp>
      <p:sp>
        <p:nvSpPr>
          <p:cNvPr id="16" name="Shape 16"/>
          <p:cNvSpPr/>
          <p:nvPr/>
        </p:nvSpPr>
        <p:spPr>
          <a:xfrm>
            <a:off x="654280" y="4285920"/>
            <a:ext cx="260000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700" dirty="0">
                <a:solidFill>
                  <a:srgbClr val="245B78"/>
                </a:solidFill>
                <a:latin typeface="+mn-lt"/>
              </a:rPr>
              <a:t>Si vous l’adaptez</a:t>
            </a:r>
          </a:p>
        </p:txBody>
      </p:sp>
      <p:sp>
        <p:nvSpPr>
          <p:cNvPr id="17" name="Shape 17"/>
          <p:cNvSpPr/>
          <p:nvPr/>
        </p:nvSpPr>
        <p:spPr>
          <a:xfrm>
            <a:off x="3554280" y="4285920"/>
            <a:ext cx="7991440" cy="852960"/>
          </a:xfrm>
          <a:prstGeom prst="rect">
            <a:avLst/>
          </a:prstGeom>
          <a:solidFill>
            <a:srgbClr val="FFFFFF">
              <a:alpha val="0"/>
            </a:srgbClr>
          </a:solidFill>
        </p:spPr>
        <p:txBody>
          <a:bodyPr wrap="square" rtlCol="0" anchor="t" lIns="91440" tIns="45720" rIns="91440" bIns="45720">
            <a:normAutofit/>
          </a:bodyPr>
          <a:lstStyle/>
          <a:p>
            <a:pPr algn="l" marL="0" marR="0" indent="0"/>
            <a:r>
              <a:rPr lang="fr-FR" sz="1600" dirty="0">
                <a:solidFill>
                  <a:srgbClr val="243039"/>
                </a:solidFill>
                <a:latin typeface="+mn-lt"/>
              </a:rPr>
              <a:t>Partage dans les mêmes conditions : si vous publiez une version adaptée, publiez-la sous la même licence, pour que chacun puisse à son tour profiter des améliorations.</a:t>
            </a:r>
          </a:p>
        </p:txBody>
      </p:sp>
      <p:sp>
        <p:nvSpPr>
          <p:cNvPr id="8000001" name="Footer"/>
          <p:cNvSpPr>
            <a:spLocks noGrp="1"/>
          </p:cNvSpPr>
          <p:nvPr>
            <p:ph type="ftr" sz="quarter" idx="3"/>
          </p:nvPr>
        </p:nvSpPr>
        <p:spPr>
          <a:xfrm>
            <a:off x="609600" y="6490000"/>
            <a:ext cx="4800000" cy="340000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r>
              <a:rPr lang="fr-FR"/>
              <a:t> </a:t>
            </a:r>
          </a:p>
        </p:txBody>
      </p:sp>
      <p:sp>
        <p:nvSpPr>
          <p:cNvPr id="8000002" name="Slide Number"/>
          <p:cNvSpPr>
            <a:spLocks noGrp="1"/>
          </p:cNvSpPr>
          <p:nvPr>
            <p:ph type="sldNum" sz="quarter" idx="4"/>
          </p:nvPr>
        </p:nvSpPr>
        <p:spPr>
          <a:xfrm>
            <a:off x="10900000" y="6490000"/>
            <a:ext cx="682400" cy="340000"/>
          </a:xfrm>
          <a:prstGeom prst="rect">
            <a:avLst/>
          </a:prstGeom>
        </p:spPr>
        <p:txBody>
          <a:bodyPr anchor="ctr"/>
          <a:lstStyle>
            <a:lvl1pPr algn="r">
              <a:defRPr sz="1200">
                <a:solidFill>
                  <a:srgbClr val="66747D"/>
                </a:solidFill>
                <a:latin typeface="+mn-lt"/>
              </a:defRPr>
            </a:lvl1pPr>
          </a:lstStyle>
          <a:p>
            <a:fld id="{1F2E3D4C-5B6A-4980-91A2-B3C4D5E6F708}" type="slidenum">
              <a:rPr lang="fr-FR"/>
              <a:t>17</a:t>
            </a:fld>
          </a:p>
        </p:txBody>
      </p:sp>
      <p:sp>
        <p:nvSpPr>
          <p:cNvPr id="8000010" name="Legal mention"/>
          <p:cNvSpPr/>
          <p:nvPr/>
        </p:nvSpPr>
        <p:spPr>
          <a:xfrm>
            <a:off x="609600" y="6530000"/>
            <a:ext cx="9400000" cy="300000"/>
          </a:xfrm>
          <a:prstGeom prst="rect">
            <a:avLst/>
          </a:prstGeom>
          <a:noFill/>
          <a:ln>
            <a:noFill/>
          </a:ln>
        </p:spPr>
        <p:txBody>
          <a:bodyPr wrap="square" anchor="b">
            <a:normAutofit/>
          </a:bodyPr>
          <a:lstStyle/>
          <a:p>
            <a:pPr algn="l"/>
            <a:r>
              <a:rPr lang="fr-FR" sz="800" dirty="0">
                <a:solidFill>
                  <a:srgbClr val="8A97A0"/>
                </a:solidFill>
                <a:latin typeface="+mn-lt"/>
              </a:rPr>
              <a:t>Kit DoNotLeak · Contee — un exemple à adapter, pas un conseil juridique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tee">
  <a:themeElements>
    <a:clrScheme name="Contee">
      <a:dk1>
        <a:srgbClr val="243039"/>
      </a:dk1>
      <a:lt1>
        <a:srgbClr val="F7F9FA"/>
      </a:lt1>
      <a:dk2>
        <a:srgbClr val="302621"/>
      </a:dk2>
      <a:lt2>
        <a:srgbClr val="EFF4F7"/>
      </a:lt2>
      <a:accent1>
        <a:srgbClr val="245B78"/>
      </a:accent1>
      <a:accent2>
        <a:srgbClr val="C9785B"/>
      </a:accent2>
      <a:accent3>
        <a:srgbClr val="347AA5"/>
      </a:accent3>
      <a:accent4>
        <a:srgbClr val="566A58"/>
      </a:accent4>
      <a:accent5>
        <a:srgbClr val="A36A32"/>
      </a:accent5>
      <a:accent6>
        <a:srgbClr val="A85F49"/>
      </a:accent6>
      <a:hlink>
        <a:srgbClr val="347AA5"/>
      </a:hlink>
      <a:folHlink>
        <a:srgbClr val="66747D"/>
      </a:folHlink>
    </a:clrScheme>
    <a:fontScheme name="Office">
      <a:majorFont>
        <a:latin typeface="Book Antiqu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nter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pptx-rs</Application>
  <PresentationFormat>On-screen Show (4:3)</PresentationFormat>
  <Paragraphs>0</Paragraphs>
  <Slides>17</Slides>
  <Notes>11</Notes>
  <HiddenSlides>0</HiddenSlides>
  <MMClips>0</MMClips>
  <ScaleCrop>false</ScaleCrop>
  <HeadingPairs>
    <vt:vector size="2" baseType="variant">
      <vt:variant>
        <vt:lpstr>Slide Titles</vt:lpstr>
      </vt:variant>
      <vt:variant>
        <vt:i4>17</vt:i4>
      </vt:variant>
    </vt:vector>
  </HeadingPairs>
  <TitlesOfParts>
    <vt:vector size="17" baseType="lpstr">
      <vt:lpstr>Slide 1</vt:lpstr>
      <vt:lpstr>Slide 2</vt:lpstr>
      <vt:lpstr>E-mail 1 — la direction annonce le cadre</vt:lpstr>
      <vt:lpstr>E-mail 2 — l’invitation au webinaire</vt:lpstr>
      <vt:lpstr>E-mail 3 — l’appel aux Champions du colmatage</vt:lpstr>
      <vt:lpstr>Registre des traitements — la fiche DoNotLeak (1/2)</vt:lpstr>
      <vt:lpstr>Registre des traitements — la fiche DoNotLeak (2/2)</vt:lpstr>
      <vt:lpstr>Éléments pour votre AIPD (1/2) — le traitement</vt:lpstr>
      <vt:lpstr>Éléments pour votre AIPD (2/2) — risques et mesures</vt:lpstr>
      <vt:lpstr>Questionnaire de sécurité (1/3) — les données</vt:lpstr>
      <vt:lpstr>Questionnaire de sécurité (2/3) — la sécurité</vt:lpstr>
      <vt:lpstr>Questionnaire de sécurité (3/3) — le reste</vt:lpstr>
      <vt:lpstr>Signaler un incident — le formulaire</vt:lpstr>
      <vt:lpstr>Notifier l’autorité de contrôle — les éléments (art. 33)</vt:lpstr>
      <vt:lpstr>Informer les personnes concernées — la lettre (art. 34)</vt:lpstr>
      <vt:lpstr>Références</vt:lpstr>
      <vt:lpstr>Licence — gardez cette mention</vt:lpstr>
    </vt:vector>
  </TitlesOfParts>
  <LinksUpToDate>false</LinksUpToDate>
  <SharedDoc>false</SharedDoc>
  <HyperlinksChanged>false</HyperlinksChanged>
  <AppVersion>1.0000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Modèles à copier — le kit DoNotLeak du DPO</dc:title>
  <dc:creator>pptx-rs</dc:creator>
  <cp:lastModifiedBy>pptx-rs</cp:lastModifiedBy>
  <cp:revision>1</cp:revision>
  <dcterms:created xsi:type="dcterms:W3CDTF">2026-10-15T10:42:55Z</dcterms:created>
  <dcterms:modified xsi:type="dcterms:W3CDTF">2026-10-15T10:42:55Z</dcterms:modified>
</cp:coreProperties>
</file>