
<file path=[Content_Types].xml><?xml version="1.0" encoding="utf-8"?>
<Types xmlns="http://schemas.openxmlformats.org/package/2006/content-types">
  <Default Extension="png" ContentType="image/pn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notesMaster" Target="notesMasters/notesMaster1.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heme" Target="theme/theme1.xml"/>
<Relationship Id="rId11" Type="http://schemas.openxmlformats.org/officeDocument/2006/relationships/tableStyles" Target="tableStyles.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lide Image Placeholder 2"/>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4" name="Notes Placeholder 3"/>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document to read, annotate and file, not a presentation: send it as a PDF (File › Export). The four slides for the meeting are another file in the kit.</a:t>
            </a:r>
          </a:p>
          <a:p>
            <a:r>
              <a:rPr lang="en-US" dirty="0"/>
              <a:t>Have your counsel review it: this template is not legal advice; it does not say whether, or how, your works council (CSE) must be consulted.</a:t>
            </a:r>
          </a:p>
          <a:p>
            <a:r>
              <a:rPr lang="en-US" dirty="0"/>
              <a:t>Picture: the scene “a charter people understand” from the DoNotLeak picture set, until the scene requested from Contee-Design arrives (E-1: employee representatives read a note with the DPO, no camera, no eye). The picture’s limit: a proposed teaching approach; a signature alone guarantees neither adoption nor compliance.</a:t>
            </a:r>
          </a:p>
        </p:txBody>
      </p:sp>
      <p:sp>
        <p:nvSpPr>
          <p:cNvPr id="4" name="Slide Number Placeholder 3"/>
          <p:cNvSpPr>
            <a:spLocks noGrp="1"/>
          </p:cNvSpPr>
          <p:nvPr>
            <p:ph type="sldNum" sz="quarter" idx="10"/>
          </p:nvPr>
        </p:nvSpPr>
        <p:spPr/>
        <p:txBody>
          <a:bodyPr/>
          <a:lstStyle/>
          <a:p>
            <a:fld id="{B0E4A5D7-2C3F-4A8B-9E1D-000000000001}"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sentence about the tool repeats what the DoNotLeak site says (Security, API and hosting, legal notice, terms of use pages): https://donotleak.contee.eu/security</a:t>
            </a:r>
          </a:p>
        </p:txBody>
      </p:sp>
      <p:sp>
        <p:nvSpPr>
          <p:cNvPr id="4" name="Slide Number Placeholder 3"/>
          <p:cNvSpPr>
            <a:spLocks noGrp="1"/>
          </p:cNvSpPr>
          <p:nvPr>
            <p:ph type="sldNum" sz="quarter" idx="10"/>
          </p:nvPr>
        </p:nvSpPr>
        <p:spPr/>
        <p:txBody>
          <a:bodyPr/>
          <a:lstStyle/>
          <a:p>
            <a:fld id="{B0E4A5D7-2C3F-4A8B-9E1D-000000000002}"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DoNotLeak legal notice (personal data, hosting) — https://donotleak.contee.eu/legal ; Security page — https://donotleak.contee.eu/security ; API and hosting page — https://donotleak.contee.eu/integration.</a:t>
            </a:r>
          </a:p>
          <a:p>
            <a:r>
              <a:rPr lang="en-US" dirty="0"/>
              <a:t>To say honestly: today, on the public page, the text travels encrypted to the server for the scan; a mode where the scan runs entirely in the browser does not exist yet.</a:t>
            </a:r>
          </a:p>
        </p:txBody>
      </p:sp>
      <p:sp>
        <p:nvSpPr>
          <p:cNvPr id="4" name="Slide Number Placeholder 3"/>
          <p:cNvSpPr>
            <a:spLocks noGrp="1"/>
          </p:cNvSpPr>
          <p:nvPr>
            <p:ph type="sldNum" sz="quarter" idx="10"/>
          </p:nvPr>
        </p:nvSpPr>
        <p:spPr/>
        <p:txBody>
          <a:bodyPr/>
          <a:lstStyle/>
          <a:p>
            <a:fld id="{B0E4A5D7-2C3F-4A8B-9E1D-000000000003}"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Articles read on Légifrance — have your counsel review them:</a:t>
            </a:r>
          </a:p>
          <a:p>
            <a:r>
              <a:rPr lang="en-US" dirty="0"/>
              <a:t>French Labour Code, article L2312-8 (version in force since 25 August 2021) — https://www.legifrance.gouv.fr/codes/article_lc/LEGIARTI000043975196</a:t>
            </a:r>
          </a:p>
          <a:p>
            <a:r>
              <a:rPr lang="en-US" dirty="0"/>
              <a:t>Article L2312-38 (since 1 January 2018) — https://www.legifrance.gouv.fr/codes/article_lc/LEGIARTI000035610275</a:t>
            </a:r>
          </a:p>
          <a:p>
            <a:r>
              <a:rPr lang="en-US" dirty="0"/>
              <a:t>Article L1222-4 (since 1 May 2008) — https://www.legifrance.gouv.fr/codes/article_lc/LEGIARTI000006900861</a:t>
            </a:r>
          </a:p>
          <a:p>
            <a:r>
              <a:rPr lang="en-US" dirty="0"/>
              <a:t>Article L1121-1 (since 1 May 2008) — https://www.legifrance.gouv.fr/codes/article_lc/LEGIARTI000006900785</a:t>
            </a:r>
          </a:p>
          <a:p>
            <a:r>
              <a:rPr lang="en-US" dirty="0"/>
              <a:t>Articles L2312-8 and L2312-38 belong to the works council’s powers in companies of at least fifty employees.</a:t>
            </a:r>
          </a:p>
        </p:txBody>
      </p:sp>
      <p:sp>
        <p:nvSpPr>
          <p:cNvPr id="4" name="Slide Number Placeholder 3"/>
          <p:cNvSpPr>
            <a:spLocks noGrp="1"/>
          </p:cNvSpPr>
          <p:nvPr>
            <p:ph type="sldNum" sz="quarter" idx="10"/>
          </p:nvPr>
        </p:nvSpPr>
        <p:spPr/>
        <p:txBody>
          <a:bodyPr/>
          <a:lstStyle/>
          <a:p>
            <a:fld id="{B0E4A5D7-2C3F-4A8B-9E1D-000000000004}"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notice stays on the last page of any adapted version: it is the condition of the CC BY-SA 4.0 licence. An example to adapt, not legal advice.</a:t>
            </a:r>
          </a:p>
        </p:txBody>
      </p:sp>
      <p:sp>
        <p:nvSpPr>
          <p:cNvPr id="4" name="Slide Number Placeholder 3"/>
          <p:cNvSpPr>
            <a:spLocks noGrp="1"/>
          </p:cNvSpPr>
          <p:nvPr>
            <p:ph type="sldNum" sz="quarter" idx="10"/>
          </p:nvPr>
        </p:nvSpPr>
        <p:spPr/>
        <p:txBody>
          <a:bodyPr/>
          <a:lstStyle/>
          <a:p>
            <a:fld id="{B0E4A5D7-2C3F-4A8B-9E1D-000000000005}" type="slidenum">
              <a:rPr lang="en-US"/>
              <a:t>5</a:t>
            </a:fld>
            <a:endParaRPr lang="en-US"/>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 Id="rIdLogoC" Type="http://schemas.openxmlformats.org/officeDocument/2006/relationships/image" Target="../media/contee-logo.png"/></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p:cNvSpPr>
            <a:spLocks noGrp="1"/>
          </p:cNvSpPr>
          <p:nvPr>
            <p:ph type="ctrTitle"/>
          </p:nvPr>
        </p:nvSpPr>
        <p:spPr>
          <a:xfrm>
            <a:off x="2032000" y="1828800"/>
            <a:ext cx="8128000" cy="1828800"/>
          </a:xfrm>
          <a:prstGeom prst="rect">
            <a:avLst/>
          </a:prstGeom>
          <a:noFill/>
        </p:spPr>
        <p:txBody>
          <a:bodyPr/>
          <a:lstStyle/>
          <a:p>
            <a:endParaRPr lang="en-US"/>
          </a:p>
        </p:txBody>
      </p:sp>
      <p:sp>
        <p:nvSpPr>
          <p:cNvPr id="3" name="Subtitle"/>
          <p:cNvSpPr>
            <a:spLocks noGrp="1"/>
          </p:cNvSpPr>
          <p:nvPr>
            <p:ph type="subTitle"/>
          </p:nvPr>
        </p:nvSpPr>
        <p:spPr>
          <a:xfrm>
            <a:off x="2032000" y="3657600"/>
            <a:ext cx="8128000" cy="914400"/>
          </a:xfrm>
          <a:prstGeom prst="rect">
            <a:avLst/>
          </a:prstGeom>
          <a:noFill/>
        </p:spPr>
        <p:txBody>
          <a:bodyPr/>
          <a:lstStyle/>
          <a:p>
            <a:endParaRPr lang="en-US"/>
          </a:p>
        </p:txBody>
      </p:sp>
      <p:pic>
        <p:nvPicPr>
          <p:cNvPr id="30" name="Contee Cover Logo"/>
          <p:cNvPicPr>
            <a:picLocks noChangeAspect="1"/>
          </p:cNvPicPr>
          <p:nvPr/>
        </p:nvPicPr>
        <p:blipFill>
          <a:blip r:embed="rIdLogoC"/>
          <a:stretch>
            <a:fillRect/>
          </a:stretch>
        </p:blipFill>
        <p:spPr>
          <a:xfrm>
            <a:off x="4496000" y="600000"/>
            <a:ext cx="3200000" cy="2133600"/>
          </a:xfrm>
          <a:prstGeom prst="rect">
            <a:avLst/>
          </a:prstGeom>
        </p:spPr>
      </p:pic>
    </p:spTree>
  </p:cSld>
  <p:clrMapOvr>
    <a:masterClrMapping/>
  </p:clrMapOvr>
  <p:hf/>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1143000"/>
          </a:xfrm>
          <a:prstGeom prst="rect">
            <a:avLst/>
          </a:prstGeom>
          <a:noFill/>
        </p:spPr>
        <p:txBody>
          <a:bodyPr/>
          <a:lstStyle/>
          <a:p>
            <a:endParaRPr lang="en-US"/>
          </a:p>
        </p:txBody>
      </p:sp>
      <p:sp>
        <p:nvSpPr>
          <p:cNvPr id="3" name="Content"/>
          <p:cNvSpPr>
            <a:spLocks noGrp="1"/>
          </p:cNvSpPr>
          <p:nvPr>
            <p:ph type="body" idx="1"/>
          </p:nvPr>
        </p:nvSpPr>
        <p:spPr>
          <a:xfrm>
            <a:off x="609600" y="1600200"/>
            <a:ext cx="10972800" cy="4525963"/>
          </a:xfrm>
          <a:prstGeom prst="rect">
            <a:avLst/>
          </a:prstGeom>
          <a:noFill/>
        </p:spPr>
        <p:txBody>
          <a:bodyPr/>
          <a:lstStyle/>
          <a:p>
            <a:endParaRPr lang="en-US"/>
          </a:p>
        </p:txBody>
      </p:sp>
    </p:spTree>
  </p:cSld>
  <p:clrMapOvr>
    <a:masterClrMapping/>
  </p:clrMapOvr>
  <p:hf/>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1143000"/>
          </a:xfrm>
          <a:prstGeom prst="rect">
            <a:avLst/>
          </a:prstGeom>
          <a:noFill/>
        </p:spPr>
        <p:txBody>
          <a:bodyPr/>
          <a:lstStyle/>
          <a:p>
            <a:endParaRPr lang="en-US"/>
          </a:p>
        </p:txBody>
      </p:sp>
      <p:sp>
        <p:nvSpPr>
          <p:cNvPr id="3" name="Content Left"/>
          <p:cNvSpPr>
            <a:spLocks noGrp="1"/>
          </p:cNvSpPr>
          <p:nvPr>
            <p:ph type="body" idx="1"/>
          </p:nvPr>
        </p:nvSpPr>
        <p:spPr>
          <a:xfrm>
            <a:off x="609600" y="1600200"/>
            <a:ext cx="5367200" cy="4525963"/>
          </a:xfrm>
          <a:prstGeom prst="rect">
            <a:avLst/>
          </a:prstGeom>
          <a:noFill/>
        </p:spPr>
        <p:txBody>
          <a:bodyPr/>
          <a:lstStyle/>
          <a:p>
            <a:endParaRPr lang="en-US"/>
          </a:p>
        </p:txBody>
      </p:sp>
      <p:sp>
        <p:nvSpPr>
          <p:cNvPr id="4" name="Content Right"/>
          <p:cNvSpPr>
            <a:spLocks noGrp="1"/>
          </p:cNvSpPr>
          <p:nvPr>
            <p:ph type="body" idx="2"/>
          </p:nvPr>
        </p:nvSpPr>
        <p:spPr>
          <a:xfrm>
            <a:off x="6215200" y="1600200"/>
            <a:ext cx="5367200" cy="4525963"/>
          </a:xfrm>
          <a:prstGeom prst="rect">
            <a:avLst/>
          </a:prstGeom>
          <a:noFill/>
        </p:spPr>
        <p:txBody>
          <a:bodyPr/>
          <a:lstStyle/>
          <a:p>
            <a:endParaRPr lang="en-US"/>
          </a:p>
        </p:txBody>
      </p:sp>
    </p:spTree>
  </p:cSld>
  <p:clrMapOvr>
    <a:masterClrMapping/>
  </p:clrMapOvr>
  <p:hf/>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p:cNvSpPr>
            <a:spLocks noGrp="1"/>
          </p:cNvSpPr>
          <p:nvPr>
            <p:ph type="title"/>
          </p:nvPr>
        </p:nvSpPr>
        <p:spPr>
          <a:xfrm>
            <a:off x="609600" y="1600200"/>
            <a:ext cx="10972800" cy="1828800"/>
          </a:xfrm>
          <a:prstGeom prst="rect">
            <a:avLst/>
          </a:prstGeom>
          <a:noFill/>
        </p:spPr>
        <p:txBody>
          <a:bodyPr/>
          <a:lstStyle/>
          <a:p>
            <a:endParaRPr lang="en-US"/>
          </a:p>
        </p:txBody>
      </p:sp>
      <p:sp>
        <p:nvSpPr>
          <p:cNvPr id="3" name="Subtitle"/>
          <p:cNvSpPr>
            <a:spLocks noGrp="1"/>
          </p:cNvSpPr>
          <p:nvPr>
            <p:ph type="body" idx="1"/>
          </p:nvPr>
        </p:nvSpPr>
        <p:spPr>
          <a:xfrm>
            <a:off x="609600" y="3657600"/>
            <a:ext cx="10972800" cy="1371600"/>
          </a:xfrm>
          <a:prstGeom prst="rect">
            <a:avLst/>
          </a:prstGeom>
          <a:noFill/>
        </p:spPr>
        <p:txBody>
          <a:bodyPr/>
          <a:lstStyle/>
          <a:p>
            <a:endParaRPr lang="en-US"/>
          </a:p>
        </p:txBody>
      </p:sp>
    </p:spTree>
  </p:cSld>
  <p:clrMapOvr>
    <a:masterClrMapping/>
  </p:clrMapOvr>
  <p:hf/>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hf/>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1143000"/>
          </a:xfrm>
          <a:prstGeom prst="rect">
            <a:avLst/>
          </a:prstGeom>
          <a:noFill/>
        </p:spPr>
        <p:txBody>
          <a:bodyPr/>
          <a:lstStyle/>
          <a:p>
            <a:endParaRPr lang="en-US"/>
          </a:p>
        </p:txBody>
      </p:sp>
    </p:spTree>
  </p:cSld>
  <p:clrMapOvr>
    <a:masterClrMapping/>
  </p:clrMapOvr>
  <p:hf/>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Big Content">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800000"/>
          </a:xfrm>
          <a:prstGeom prst="rect">
            <a:avLst/>
          </a:prstGeom>
          <a:noFill/>
        </p:spPr>
        <p:txBody>
          <a:bodyPr/>
          <a:lstStyle/>
          <a:p>
            <a:endParaRPr lang="en-US"/>
          </a:p>
        </p:txBody>
      </p:sp>
      <p:sp>
        <p:nvSpPr>
          <p:cNvPr id="3" name="Content"/>
          <p:cNvSpPr>
            <a:spLocks noGrp="1"/>
          </p:cNvSpPr>
          <p:nvPr>
            <p:ph type="body" idx="1"/>
          </p:nvPr>
        </p:nvSpPr>
        <p:spPr>
          <a:xfrm>
            <a:off x="609600" y="1200000"/>
            <a:ext cx="10972800" cy="5000000"/>
          </a:xfrm>
          <a:prstGeom prst="rect">
            <a:avLst/>
          </a:prstGeom>
          <a:noFill/>
        </p:spPr>
        <p:txBody>
          <a:bodyPr/>
          <a:lstStyle/>
          <a:p>
            <a:endParaRPr lang="en-US"/>
          </a:p>
        </p:txBody>
      </p:sp>
    </p:spTree>
  </p:cSld>
  <p:clrMapOvr>
    <a:masterClrMapping/>
  </p:clrMapOvr>
  <p:hf/>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theme" Target="../theme/theme1.xml"/>
<Relationship Id="rIdLogoC" Type="http://schemas.openxmlformats.org/officeDocument/2006/relationships/image" Target="../media/contee-logo.png"/><Relationship Id="rIdIconC" Type="http://schemas.openxmlformats.org/officeDocument/2006/relationships/image" Target="../media/contee-icon.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Contee Footer Band"/>
          <p:cNvSpPr/>
          <p:nvPr/>
        </p:nvSpPr>
        <p:spPr>
          <a:xfrm>
            <a:off x="0" y="6460000"/>
            <a:ext cx="12192000" cy="398000"/>
          </a:xfrm>
          <a:prstGeom prst="rect">
            <a:avLst/>
          </a:prstGeom>
          <a:solidFill>
            <a:srgbClr val="EFF4F7"/>
          </a:solidFill>
          <a:ln>
            <a:noFill/>
          </a:ln>
        </p:spPr>
        <p:txBody>
          <a:bodyPr/>
          <a:lstStyle/>
          <a:p/>
        </p:txBody>
      </p:sp>
      <p:sp>
        <p:nvSpPr>
          <p:cNvPr id="21" name="Contee Footer Line"/>
          <p:cNvSpPr/>
          <p:nvPr/>
        </p:nvSpPr>
        <p:spPr>
          <a:xfrm>
            <a:off x="0" y="6460000"/>
            <a:ext cx="12192000" cy="12700"/>
          </a:xfrm>
          <a:prstGeom prst="rect">
            <a:avLst/>
          </a:prstGeom>
          <a:solidFill>
            <a:srgbClr val="DCE5EA"/>
          </a:solidFill>
          <a:ln>
            <a:noFill/>
          </a:ln>
        </p:spPr>
        <p:txBody>
          <a:bodyPr/>
          <a:lstStyle/>
          <a:p/>
        </p:txBody>
      </p:sp>
      <p:sp>
        <p:nvSpPr>
          <p:cNvPr id="22" name="Contee Accent"/>
          <p:cNvSpPr/>
          <p:nvPr/>
        </p:nvSpPr>
        <p:spPr>
          <a:xfrm>
            <a:off x="609600" y="6440950"/>
            <a:ext cx="914400" cy="38100"/>
          </a:xfrm>
          <a:prstGeom prst="rect">
            <a:avLst/>
          </a:prstGeom>
          <a:solidFill>
            <a:srgbClr val="C9785B"/>
          </a:solidFill>
          <a:ln>
            <a:noFill/>
          </a:ln>
        </p:spPr>
        <p:txBody>
          <a:bodyPr/>
          <a:lstStyle/>
          <a:p/>
        </p:txBody>
      </p:sp>
      <p:pic>
        <p:nvPicPr>
          <p:cNvPr id="23" name="Contee Logo"/>
          <p:cNvPicPr>
            <a:picLocks noChangeAspect="1"/>
          </p:cNvPicPr>
          <p:nvPr/>
        </p:nvPicPr>
        <p:blipFill>
          <a:blip r:embed="rIdLogoC"/>
          <a:stretch>
            <a:fillRect/>
          </a:stretch>
        </p:blipFill>
        <p:spPr>
          <a:xfrm>
            <a:off x="10682400" y="152400"/>
            <a:ext cx="900000" cy="600000"/>
          </a:xfrm>
          <a:prstGeom prst="rect">
            <a:avLst/>
          </a:prstGeom>
        </p:spPr>
      </p:pic>
      <p:pic>
        <p:nvPicPr>
          <p:cNvPr id="24" name="Contee Icon"/>
          <p:cNvPicPr>
            <a:picLocks noChangeAspect="1"/>
          </p:cNvPicPr>
          <p:nvPr/>
        </p:nvPicPr>
        <p:blipFill>
          <a:blip r:embed="rIdIconC"/>
          <a:stretch>
            <a:fillRect/>
          </a:stretch>
        </p:blipFill>
        <p:spPr>
          <a:xfrm>
            <a:off x="10540000" y="6505000"/>
            <a:ext cx="300000" cy="300000"/>
          </a:xfrm>
          <a:prstGeom prst="rect">
            <a:avLst/>
          </a:prstGeom>
        </p:spPr>
      </p:pic>
      <p:sp>
        <p:nvSpPr>
          <p:cNvPr id="25" name="Title Placeholder"/>
          <p:cNvSpPr>
            <a:spLocks noGrp="1"/>
          </p:cNvSpPr>
          <p:nvPr>
            <p:ph type="title"/>
          </p:nvPr>
        </p:nvSpPr>
        <p:spPr>
          <a:xfrm>
            <a:off x="609600" y="274638"/>
            <a:ext cx="9972800" cy="914400"/>
          </a:xfrm>
          <a:prstGeom prst="rect">
            <a:avLst/>
          </a:prstGeom>
        </p:spPr>
        <p:txBody>
          <a:bodyPr anchor="ctr"/>
          <a:lstStyle/>
          <a:p/>
        </p:txBody>
      </p:sp>
      <p:sp>
        <p:nvSpPr>
          <p:cNvPr id="26" name="Body Placeholder"/>
          <p:cNvSpPr>
            <a:spLocks noGrp="1"/>
          </p:cNvSpPr>
          <p:nvPr>
            <p:ph type="body" idx="1"/>
          </p:nvPr>
        </p:nvSpPr>
        <p:spPr>
          <a:xfrm>
            <a:off x="609600" y="1371600"/>
            <a:ext cx="10972800" cy="4700000"/>
          </a:xfrm>
          <a:prstGeom prst="rect">
            <a:avLst/>
          </a:prstGeom>
        </p:spPr>
        <p:txBody>
          <a:bodyPr anchor="ctr"/>
          <a:lstStyle/>
          <a:p/>
        </p:txBody>
      </p:sp>
      <p:sp>
        <p:nvSpPr>
          <p:cNvPr id="27" name="Footer Placehold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p:txBody>
      </p:sp>
      <p:sp>
        <p:nvSpPr>
          <p:cNvPr id="28" name="Slide Number Placehold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en-US"/>
              <a:t>1</a:t>
            </a:fl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pic>
        <p:nvPicPr>
          <p:cNvPr id="23" name="28-une-charte-que-l-on-comprend.jpg" descr="contee:hero"/>
          <p:cNvPicPr>
            <a:picLocks noChangeAspect="1"/>
          </p:cNvPicPr>
          <p:nvPr/>
        </p:nvPicPr>
        <p:blipFill>
          <a:blip r:embed="rId3"/>
          <a:srcRect l="0" t="2901" r="0" b="2901"/>
          <a:stretch>
            <a:fillRect/>
          </a:stretch>
        </p:blipFill>
        <p:spPr>
          <a:xfrm>
            <a:off x="0" y="0"/>
            <a:ext cx="12192000" cy="6460000"/>
          </a:xfrm>
          <a:prstGeom prst="rect">
            <a:avLst/>
          </a:prstGeom>
        </p:spPr>
      </p:pic>
      <p:sp>
        <p:nvSpPr>
          <p:cNvPr id="10" name="Shape 10"/>
          <p:cNvSpPr/>
          <p:nvPr/>
        </p:nvSpPr>
        <p:spPr>
          <a:xfrm>
            <a:off x="0" y="4250000"/>
            <a:ext cx="12192000" cy="1820000"/>
          </a:xfrm>
          <a:prstGeom prst="rect">
            <a:avLst/>
          </a:prstGeom>
          <a:solidFill>
            <a:srgbClr val="14181E">
              <a:alpha val="58000"/>
            </a:srgbClr>
          </a:solidFill>
        </p:spPr>
        <p:txBody>
          <a:bodyPr/>
          <a:lstStyle/>
          <a:p>
            <a:endParaRPr/>
          </a:p>
        </p:txBody>
      </p:sp>
      <p:sp>
        <p:nvSpPr>
          <p:cNvPr id="11" name="Shape 11"/>
          <p:cNvSpPr/>
          <p:nvPr/>
        </p:nvSpPr>
        <p:spPr>
          <a:xfrm>
            <a:off x="760000" y="4550000"/>
            <a:ext cx="10600000" cy="820000"/>
          </a:xfrm>
          <a:prstGeom prst="rect">
            <a:avLst/>
          </a:prstGeom>
          <a:solidFill>
            <a:srgbClr val="FFFFFF">
              <a:alpha val="0"/>
            </a:srgbClr>
          </a:solidFill>
        </p:spPr>
        <p:txBody>
          <a:bodyPr wrap="square" rtlCol="0" anchor="ctr" lIns="91440" tIns="45720" rIns="91440" bIns="45720">
            <a:normAutofit/>
          </a:bodyPr>
          <a:lstStyle/>
          <a:p>
            <a:pPr algn="l" marL="0" marR="0" indent="0"/>
            <a:r>
              <a:rPr lang="en-US" sz="3600" dirty="0">
                <a:solidFill>
                  <a:srgbClr val="FFFFFF"/>
                </a:solidFill>
                <a:latin typeface="+mj-lt"/>
              </a:rPr>
              <a:t>Information note to the works council — AI and our data</a:t>
            </a:r>
          </a:p>
        </p:txBody>
      </p:sp>
      <p:sp>
        <p:nvSpPr>
          <p:cNvPr id="12" name="Shape 12"/>
          <p:cNvSpPr/>
          <p:nvPr/>
        </p:nvSpPr>
        <p:spPr>
          <a:xfrm>
            <a:off x="760000" y="5450000"/>
            <a:ext cx="10600000" cy="420000"/>
          </a:xfrm>
          <a:prstGeom prst="rect">
            <a:avLst/>
          </a:prstGeom>
          <a:solidFill>
            <a:srgbClr val="FFFFFF">
              <a:alpha val="0"/>
            </a:srgbClr>
          </a:solidFill>
        </p:spPr>
        <p:txBody>
          <a:bodyPr wrap="square" rtlCol="0" anchor="ctr" lIns="91440" tIns="45720" rIns="91440" bIns="45720">
            <a:normAutofit/>
          </a:bodyPr>
          <a:lstStyle/>
          <a:p>
            <a:pPr algn="l" marL="0" marR="0" indent="0"/>
            <a:r>
              <a:rPr lang="en-US" sz="1800" dirty="0">
                <a:solidFill>
                  <a:srgbClr val="FFFFFF"/>
                </a:solidFill>
                <a:latin typeface="+mn-lt"/>
              </a:rPr>
              <a:t>[Organisation] · [date] · Have your counsel review it before sending</a:t>
            </a:r>
          </a:p>
        </p:txBody>
      </p:sp>
      <p:sp>
        <p:nvSpPr>
          <p:cNvPr id="60" name="Hero Band"/>
          <p:cNvSpPr/>
          <p:nvPr/>
        </p:nvSpPr>
        <p:spPr>
          <a:xfrm>
            <a:off x="0" y="6460000"/>
            <a:ext cx="12192000" cy="398000"/>
          </a:xfrm>
          <a:prstGeom prst="rect">
            <a:avLst/>
          </a:prstGeom>
          <a:solidFill>
            <a:srgbClr val="EFF4F7"/>
          </a:solidFill>
          <a:ln>
            <a:noFill/>
          </a:ln>
        </p:spPr>
        <p:txBody>
          <a:bodyPr/>
          <a:lstStyle/>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en-US" sz="800" dirty="0">
                <a:solidFill>
                  <a:srgbClr val="8A97A0"/>
                </a:solidFill>
                <a:latin typeface="+mn-lt"/>
              </a:rPr>
              <a:t>DoNotLeak kit · Contee — an example to adapt, not legal advice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en-US" sz="3000" b="0" i="0" dirty="0">
                <a:latin typeface="+mj-lt"/>
              </a:rPr>
              <a:t>Works council note (1/3) — what is proposed</a:t>
            </a:r>
          </a:p>
        </p:txBody>
      </p:sp>
      <p:sp>
        <p:nvSpPr>
          <p:cNvPr id="10" name="Shape 10"/>
          <p:cNvSpPr/>
          <p:nvPr/>
        </p:nvSpPr>
        <p:spPr>
          <a:xfrm>
            <a:off x="654280" y="1500000"/>
            <a:ext cx="2600000" cy="54816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Before sending</a:t>
            </a:r>
          </a:p>
        </p:txBody>
      </p:sp>
      <p:sp>
        <p:nvSpPr>
          <p:cNvPr id="11" name="Shape 11"/>
          <p:cNvSpPr/>
          <p:nvPr/>
        </p:nvSpPr>
        <p:spPr>
          <a:xfrm>
            <a:off x="3554280" y="1500000"/>
            <a:ext cx="7991440" cy="54816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Have your counsel review this template before sending: it is not legal advice. Replace every field in [brackets] and remove what does not apply to [Organisation].</a:t>
            </a:r>
          </a:p>
        </p:txBody>
      </p:sp>
      <p:sp>
        <p:nvSpPr>
          <p:cNvPr id="12" name="Shape 12"/>
          <p:cNvSpPr/>
          <p:nvPr/>
        </p:nvSpPr>
        <p:spPr>
          <a:xfrm>
            <a:off x="700000" y="2175223"/>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3" name="Shape 13"/>
          <p:cNvSpPr/>
          <p:nvPr/>
        </p:nvSpPr>
        <p:spPr>
          <a:xfrm>
            <a:off x="654280" y="2314986"/>
            <a:ext cx="2600000" cy="11882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1. What is proposed</a:t>
            </a:r>
          </a:p>
        </p:txBody>
      </p:sp>
      <p:sp>
        <p:nvSpPr>
          <p:cNvPr id="14" name="Shape 14"/>
          <p:cNvSpPr/>
          <p:nvPr/>
        </p:nvSpPr>
        <p:spPr>
          <a:xfrm>
            <a:off x="3554280" y="2314986"/>
            <a:ext cx="7991440" cy="11882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A frame for using AI tools at work, in five parts: a charter of use, a protection tool at hand, staff training with volunteers in the teams, measurement by volumes and a path to follow when something leaves. The proposed tool: [DoNotLeak], used on its page, with no account and nothing to install [, or deployed on [Organisation]’s servers].</a:t>
            </a:r>
          </a:p>
        </p:txBody>
      </p:sp>
      <p:sp>
        <p:nvSpPr>
          <p:cNvPr id="15" name="Shape 15"/>
          <p:cNvSpPr/>
          <p:nvPr/>
        </p:nvSpPr>
        <p:spPr>
          <a:xfrm>
            <a:off x="700000" y="363029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6" name="Shape 16"/>
          <p:cNvSpPr/>
          <p:nvPr/>
        </p:nvSpPr>
        <p:spPr>
          <a:xfrm>
            <a:off x="654280" y="3770053"/>
            <a:ext cx="2600000" cy="11882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2. What the tool does</a:t>
            </a:r>
          </a:p>
        </p:txBody>
      </p:sp>
      <p:sp>
        <p:nvSpPr>
          <p:cNvPr id="17" name="Shape 17"/>
          <p:cNvSpPr/>
          <p:nvPr/>
        </p:nvSpPr>
        <p:spPr>
          <a:xfrm>
            <a:off x="3554280" y="3770053"/>
            <a:ext cx="7991440" cy="11882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Before a text reaches an AI tool, the person pastes it into the page: the tool finds personal data, identifiers and access keys, shows each detection with its type and replaces it. The person keeps what the task needs, decides, then copies the protected version. No detection finds everything: the person reads it again before sending.</a:t>
            </a:r>
          </a:p>
        </p:txBody>
      </p:sp>
      <p:sp>
        <p:nvSpPr>
          <p:cNvPr id="18" name="Shape 18"/>
          <p:cNvSpPr/>
          <p:nvPr/>
        </p:nvSpPr>
        <p:spPr>
          <a:xfrm>
            <a:off x="700000" y="5085356"/>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9" name="Shape 19"/>
          <p:cNvSpPr/>
          <p:nvPr/>
        </p:nvSpPr>
        <p:spPr>
          <a:xfrm>
            <a:off x="654280" y="5225120"/>
            <a:ext cx="2600000" cy="97488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3. What it never does</a:t>
            </a:r>
          </a:p>
        </p:txBody>
      </p:sp>
      <p:sp>
        <p:nvSpPr>
          <p:cNvPr id="20" name="Shape 20"/>
          <p:cNvSpPr/>
          <p:nvPr/>
        </p:nvSpPr>
        <p:spPr>
          <a:xfrm>
            <a:off x="3554280" y="5225120"/>
            <a:ext cx="7991440" cy="97488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It keeps no copy of the text and does not log its content; nobody reads what people paste into it. It asks for no account, reports no one, neither rates nor ranks staff, and does not decide in their place. DoNotLeak watches no one: volumes, never people; nobody’s text is read.</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en-US"/>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en-US"/>
              <a:t>2</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en-US" sz="800" dirty="0">
                <a:solidFill>
                  <a:srgbClr val="8A97A0"/>
                </a:solidFill>
                <a:latin typeface="+mn-lt"/>
              </a:rPr>
              <a:t>DoNotLeak kit · Contee — an example to adapt, not legal advice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en-US" sz="3000" b="0" i="0" dirty="0">
                <a:latin typeface="+mj-lt"/>
              </a:rPr>
              <a:t>Works council note (2/3) — data, training, volumes</a:t>
            </a:r>
          </a:p>
        </p:txBody>
      </p:sp>
      <p:sp>
        <p:nvSpPr>
          <p:cNvPr id="10" name="Shape 10"/>
          <p:cNvSpPr/>
          <p:nvPr/>
        </p:nvSpPr>
        <p:spPr>
          <a:xfrm>
            <a:off x="654280" y="1500000"/>
            <a:ext cx="2600000" cy="182832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700" dirty="0">
                <a:solidFill>
                  <a:srgbClr val="245B78"/>
                </a:solidFill>
                <a:latin typeface="+mn-lt"/>
              </a:rPr>
              <a:t>4. The data, the hosting</a:t>
            </a:r>
          </a:p>
        </p:txBody>
      </p:sp>
      <p:sp>
        <p:nvSpPr>
          <p:cNvPr id="11" name="Shape 11"/>
          <p:cNvSpPr/>
          <p:nvPr/>
        </p:nvSpPr>
        <p:spPr>
          <a:xfrm>
            <a:off x="3554280" y="1500000"/>
            <a:ext cx="7991440" cy="182832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600" dirty="0">
                <a:solidFill>
                  <a:srgbClr val="243039"/>
                </a:solidFill>
                <a:latin typeface="+mn-lt"/>
              </a:rPr>
              <a:t>The text travels, encrypted, to the server for the scan; it is processed there in memory, then forgotten: neither stored nor logged. No AI provider or third-party service is called. The page is hosted by OVH SAS, a French company, and published by AQ INVESTISSEMENTS (Contee), in Paris. The host may keep connection logs (IP address, date, page) for security; they never contain the text. [Deployed on our servers: texts do not leave our information system.]</a:t>
            </a:r>
          </a:p>
        </p:txBody>
      </p:sp>
      <p:sp>
        <p:nvSpPr>
          <p:cNvPr id="12" name="Shape 12"/>
          <p:cNvSpPr/>
          <p:nvPr/>
        </p:nvSpPr>
        <p:spPr>
          <a:xfrm>
            <a:off x="700000" y="343053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3" name="Shape 13"/>
          <p:cNvSpPr/>
          <p:nvPr/>
        </p:nvSpPr>
        <p:spPr>
          <a:xfrm>
            <a:off x="654280" y="3545440"/>
            <a:ext cx="2600000" cy="13406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700" dirty="0">
                <a:solidFill>
                  <a:srgbClr val="245B78"/>
                </a:solidFill>
                <a:latin typeface="+mn-lt"/>
              </a:rPr>
              <a:t>5. Training, the Seals</a:t>
            </a:r>
          </a:p>
        </p:txBody>
      </p:sp>
      <p:sp>
        <p:nvSpPr>
          <p:cNvPr id="14" name="Shape 14"/>
          <p:cNvSpPr/>
          <p:nvPr/>
        </p:nvSpPr>
        <p:spPr>
          <a:xfrm>
            <a:off x="3554280" y="3545440"/>
            <a:ext cx="7991440" cy="13406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600" dirty="0">
                <a:solidFill>
                  <a:srgbClr val="243039"/>
                </a:solidFill>
                <a:latin typeface="+mn-lt"/>
              </a:rPr>
              <a:t>All staff follow [a 45-minute webinar] before using an AI tool for work. In each team, volunteers — the Seals — pass on the reflex and answer questions, on [x hours a month]. A Seal does not watch colleagues, does not read their exchanges and does not sanction. [Time, arrangements and recognition of the role: to specify.]</a:t>
            </a:r>
          </a:p>
        </p:txBody>
      </p:sp>
      <p:sp>
        <p:nvSpPr>
          <p:cNvPr id="15" name="Shape 15"/>
          <p:cNvSpPr/>
          <p:nvPr/>
        </p:nvSpPr>
        <p:spPr>
          <a:xfrm>
            <a:off x="700000" y="498829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6" name="Shape 16"/>
          <p:cNvSpPr/>
          <p:nvPr/>
        </p:nvSpPr>
        <p:spPr>
          <a:xfrm>
            <a:off x="654280" y="5103200"/>
            <a:ext cx="260000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700" dirty="0">
                <a:solidFill>
                  <a:srgbClr val="245B78"/>
                </a:solidFill>
                <a:latin typeface="+mn-lt"/>
              </a:rPr>
              <a:t>6. Measurement</a:t>
            </a:r>
          </a:p>
        </p:txBody>
      </p:sp>
      <p:sp>
        <p:nvSpPr>
          <p:cNvPr id="17" name="Shape 17"/>
          <p:cNvSpPr/>
          <p:nvPr/>
        </p:nvSpPr>
        <p:spPr>
          <a:xfrm>
            <a:off x="3554280" y="5103200"/>
            <a:ext cx="799144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600" dirty="0">
                <a:solidFill>
                  <a:srgbClr val="243039"/>
                </a:solidFill>
                <a:latin typeface="+mn-lt"/>
              </a:rPr>
              <a:t>[Organisation] follows the frame through volumes — validated tools, people trained, incidents reported — never by person nor by the content of what anyone writes. [Describe any existing logging: its purpose, how long it is kept and who can read it.]</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en-US"/>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en-US"/>
              <a:t>3</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en-US" sz="800" dirty="0">
                <a:solidFill>
                  <a:srgbClr val="8A97A0"/>
                </a:solidFill>
                <a:latin typeface="+mn-lt"/>
              </a:rPr>
              <a:t>DoNotLeak kit · Contee — an example to adapt, not legal advice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en-US" sz="3000" b="0" i="0" dirty="0">
                <a:latin typeface="+mj-lt"/>
              </a:rPr>
              <a:t>Works council note (3/3) — calendar and texts</a:t>
            </a:r>
          </a:p>
        </p:txBody>
      </p:sp>
      <p:sp>
        <p:nvSpPr>
          <p:cNvPr id="10" name="Shape 10"/>
          <p:cNvSpPr/>
          <p:nvPr/>
        </p:nvSpPr>
        <p:spPr>
          <a:xfrm>
            <a:off x="654280" y="1500000"/>
            <a:ext cx="2600000" cy="76152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7. The calendar</a:t>
            </a:r>
          </a:p>
        </p:txBody>
      </p:sp>
      <p:sp>
        <p:nvSpPr>
          <p:cNvPr id="11" name="Shape 11"/>
          <p:cNvSpPr/>
          <p:nvPr/>
        </p:nvSpPr>
        <p:spPr>
          <a:xfrm>
            <a:off x="3554280" y="1500000"/>
            <a:ext cx="7991440" cy="76152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The works council informed on [date]; questions and exchanges until [date]; the council’s opinion where applicable law requires it; launch on [date]; a review presented to the works council at [90 days].</a:t>
            </a:r>
          </a:p>
        </p:txBody>
      </p:sp>
      <p:sp>
        <p:nvSpPr>
          <p:cNvPr id="12" name="Shape 12"/>
          <p:cNvSpPr/>
          <p:nvPr/>
        </p:nvSpPr>
        <p:spPr>
          <a:xfrm>
            <a:off x="700000" y="2388583"/>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3" name="Shape 13"/>
          <p:cNvSpPr/>
          <p:nvPr/>
        </p:nvSpPr>
        <p:spPr>
          <a:xfrm>
            <a:off x="654280" y="2528346"/>
            <a:ext cx="2600000" cy="22550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The texts, with your counsel</a:t>
            </a:r>
          </a:p>
        </p:txBody>
      </p:sp>
      <p:sp>
        <p:nvSpPr>
          <p:cNvPr id="14" name="Shape 14"/>
          <p:cNvSpPr/>
          <p:nvPr/>
        </p:nvSpPr>
        <p:spPr>
          <a:xfrm>
            <a:off x="3554280" y="2528346"/>
            <a:ext cx="7991440" cy="225504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In France, in companies of at least fifty employees, the works council (CSE) is informed and consulted on the introduction of new technologies (Labour Code, art. L2312-8, II, 4°) and, before the decision to put them in place, on the means or techniques that allow employees’ activity to be monitored (art. L2312-38). No information about an employee personally may be collected by a device not brought to their knowledge beforehand (art. L1222-4). Any restriction on rights and freedoms must be justified by the nature of the task and proportionate to the aim (art. L1121-1). Outside France, your own rules on informing and consulting employee representatives apply: [adapt]. Your counsel will say whether and how these articles apply to this project.</a:t>
            </a:r>
          </a:p>
        </p:txBody>
      </p:sp>
      <p:sp>
        <p:nvSpPr>
          <p:cNvPr id="15" name="Shape 15"/>
          <p:cNvSpPr/>
          <p:nvPr/>
        </p:nvSpPr>
        <p:spPr>
          <a:xfrm>
            <a:off x="700000" y="4910449"/>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6" name="Shape 16"/>
          <p:cNvSpPr/>
          <p:nvPr/>
        </p:nvSpPr>
        <p:spPr>
          <a:xfrm>
            <a:off x="654280" y="5050213"/>
            <a:ext cx="2600000" cy="54816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Documents attached</a:t>
            </a:r>
          </a:p>
        </p:txBody>
      </p:sp>
      <p:sp>
        <p:nvSpPr>
          <p:cNvPr id="17" name="Shape 17"/>
          <p:cNvSpPr/>
          <p:nvPr/>
        </p:nvSpPr>
        <p:spPr>
          <a:xfrm>
            <a:off x="3554280" y="5050213"/>
            <a:ext cx="7991440" cy="54816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[Organisation]’s AI charter (draft); the awareness webinar deck; [the record of processing entry]; [the impact assessment elements].</a:t>
            </a:r>
          </a:p>
        </p:txBody>
      </p:sp>
      <p:sp>
        <p:nvSpPr>
          <p:cNvPr id="18" name="Shape 18"/>
          <p:cNvSpPr/>
          <p:nvPr/>
        </p:nvSpPr>
        <p:spPr>
          <a:xfrm>
            <a:off x="700000" y="5725436"/>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9" name="Shape 19"/>
          <p:cNvSpPr/>
          <p:nvPr/>
        </p:nvSpPr>
        <p:spPr>
          <a:xfrm>
            <a:off x="654280" y="5865200"/>
            <a:ext cx="2600000" cy="33480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500" dirty="0">
                <a:solidFill>
                  <a:srgbClr val="245B78"/>
                </a:solidFill>
                <a:latin typeface="+mn-lt"/>
              </a:rPr>
              <a:t>Contact</a:t>
            </a:r>
          </a:p>
        </p:txBody>
      </p:sp>
      <p:sp>
        <p:nvSpPr>
          <p:cNvPr id="20" name="Shape 20"/>
          <p:cNvSpPr/>
          <p:nvPr/>
        </p:nvSpPr>
        <p:spPr>
          <a:xfrm>
            <a:off x="3554280" y="5865200"/>
            <a:ext cx="7991440" cy="33480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400" dirty="0">
                <a:solidFill>
                  <a:srgbClr val="243039"/>
                </a:solidFill>
                <a:latin typeface="+mn-lt"/>
              </a:rPr>
              <a:t>[Name, role — the DPO] · [address]</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en-US"/>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en-US"/>
              <a:t>4</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en-US" sz="800" dirty="0">
                <a:solidFill>
                  <a:srgbClr val="8A97A0"/>
                </a:solidFill>
                <a:latin typeface="+mn-lt"/>
              </a:rPr>
              <a:t>DoNotLeak kit · Contee — an example to adapt, not legal advice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en-US" sz="3000" b="0" i="0" dirty="0">
                <a:latin typeface="+mj-lt"/>
              </a:rPr>
              <a:t>Licence — keep this notice</a:t>
            </a:r>
          </a:p>
        </p:txBody>
      </p:sp>
      <p:sp>
        <p:nvSpPr>
          <p:cNvPr id="10" name="Shape 10"/>
          <p:cNvSpPr/>
          <p:nvPr/>
        </p:nvSpPr>
        <p:spPr>
          <a:xfrm>
            <a:off x="654280" y="1500000"/>
            <a:ext cx="260000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700" dirty="0">
                <a:solidFill>
                  <a:srgbClr val="245B78"/>
                </a:solidFill>
                <a:latin typeface="+mn-lt"/>
              </a:rPr>
              <a:t>Source</a:t>
            </a:r>
          </a:p>
        </p:txBody>
      </p:sp>
      <p:sp>
        <p:nvSpPr>
          <p:cNvPr id="11" name="Shape 11"/>
          <p:cNvSpPr/>
          <p:nvPr/>
        </p:nvSpPr>
        <p:spPr>
          <a:xfrm>
            <a:off x="3554280" y="1500000"/>
            <a:ext cx="799144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600" dirty="0">
                <a:solidFill>
                  <a:srgbClr val="243039"/>
                </a:solidFill>
                <a:latin typeface="+mn-lt"/>
              </a:rPr>
              <a:t>Adapted from the DoNotLeak kit published by Contee (https://donotleak.contee.eu/dpo) under the Creative Commons Attribution-ShareAlike 4.0 licence (CC BY-SA 4.0, https://creativecommons.org/licenses/by-sa/4.0/deed.en).</a:t>
            </a:r>
          </a:p>
        </p:txBody>
      </p:sp>
      <p:sp>
        <p:nvSpPr>
          <p:cNvPr id="12" name="Shape 12"/>
          <p:cNvSpPr/>
          <p:nvPr/>
        </p:nvSpPr>
        <p:spPr>
          <a:xfrm>
            <a:off x="700000" y="286045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3" name="Shape 13"/>
          <p:cNvSpPr/>
          <p:nvPr/>
        </p:nvSpPr>
        <p:spPr>
          <a:xfrm>
            <a:off x="654280" y="3136800"/>
            <a:ext cx="2600000" cy="36528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700" dirty="0">
                <a:solidFill>
                  <a:srgbClr val="245B78"/>
                </a:solidFill>
                <a:latin typeface="+mn-lt"/>
              </a:rPr>
              <a:t>What you may do</a:t>
            </a:r>
          </a:p>
        </p:txBody>
      </p:sp>
      <p:sp>
        <p:nvSpPr>
          <p:cNvPr id="14" name="Shape 14"/>
          <p:cNvSpPr/>
          <p:nvPr/>
        </p:nvSpPr>
        <p:spPr>
          <a:xfrm>
            <a:off x="3554280" y="3136800"/>
            <a:ext cx="7991440" cy="36528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600" dirty="0">
                <a:solidFill>
                  <a:srgbClr val="243039"/>
                </a:solidFill>
                <a:latin typeface="+mn-lt"/>
              </a:rPr>
              <a:t>You may copy, adapt and share it, for any purpose, crediting Contee.</a:t>
            </a:r>
          </a:p>
        </p:txBody>
      </p:sp>
      <p:sp>
        <p:nvSpPr>
          <p:cNvPr id="15" name="Shape 15"/>
          <p:cNvSpPr/>
          <p:nvPr/>
        </p:nvSpPr>
        <p:spPr>
          <a:xfrm>
            <a:off x="700000" y="376573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en-US" sz="1400" dirty="0">
                <a:solidFill>
                  <a:srgbClr val="000000"/>
                </a:solidFill>
              </a:rPr>
              <a:t/>
            </a:r>
          </a:p>
        </p:txBody>
      </p:sp>
      <p:sp>
        <p:nvSpPr>
          <p:cNvPr id="16" name="Shape 16"/>
          <p:cNvSpPr/>
          <p:nvPr/>
        </p:nvSpPr>
        <p:spPr>
          <a:xfrm>
            <a:off x="654280" y="4042080"/>
            <a:ext cx="2600000" cy="60912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700" dirty="0">
                <a:solidFill>
                  <a:srgbClr val="245B78"/>
                </a:solidFill>
                <a:latin typeface="+mn-lt"/>
              </a:rPr>
              <a:t>If you adapt it</a:t>
            </a:r>
          </a:p>
        </p:txBody>
      </p:sp>
      <p:sp>
        <p:nvSpPr>
          <p:cNvPr id="17" name="Shape 17"/>
          <p:cNvSpPr/>
          <p:nvPr/>
        </p:nvSpPr>
        <p:spPr>
          <a:xfrm>
            <a:off x="3554280" y="4042080"/>
            <a:ext cx="7991440" cy="609120"/>
          </a:xfrm>
          <a:prstGeom prst="rect">
            <a:avLst/>
          </a:prstGeom>
          <a:solidFill>
            <a:srgbClr val="FFFFFF">
              <a:alpha val="0"/>
            </a:srgbClr>
          </a:solidFill>
        </p:spPr>
        <p:txBody>
          <a:bodyPr wrap="square" rtlCol="0" anchor="t" lIns="91440" tIns="45720" rIns="91440" bIns="45720">
            <a:normAutofit/>
          </a:bodyPr>
          <a:lstStyle/>
          <a:p>
            <a:pPr algn="l" marL="0" marR="0" indent="0"/>
            <a:r>
              <a:rPr lang="en-US" sz="1600" dirty="0">
                <a:solidFill>
                  <a:srgbClr val="243039"/>
                </a:solidFill>
                <a:latin typeface="+mn-lt"/>
              </a:rPr>
              <a:t>ShareAlike: if you publish an adapted version, publish it under the same licence, so that everyone can benefit from the improvements in turn.</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en-US"/>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en-US"/>
              <a:t>5</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en-US" sz="800" dirty="0">
                <a:solidFill>
                  <a:srgbClr val="8A97A0"/>
                </a:solidFill>
                <a:latin typeface="+mn-lt"/>
              </a:rPr>
              <a:t>DoNotLeak kit · Contee — an example to adapt, not legal advice</a:t>
            </a:r>
          </a:p>
        </p:txBody>
      </p:sp>
    </p:spTree>
  </p:cSld>
  <p:clrMapOvr>
    <a:masterClrMapping/>
  </p:clrMapOvr>
</p:sld>
</file>

<file path=ppt/theme/theme1.xml><?xml version="1.0" encoding="utf-8"?>
<a:theme xmlns:a="http://schemas.openxmlformats.org/drawingml/2006/main" name="Contee">
  <a:themeElements>
    <a:clrScheme name="Contee">
      <a:dk1>
        <a:srgbClr val="243039"/>
      </a:dk1>
      <a:lt1>
        <a:srgbClr val="F7F9FA"/>
      </a:lt1>
      <a:dk2>
        <a:srgbClr val="302621"/>
      </a:dk2>
      <a:lt2>
        <a:srgbClr val="EFF4F7"/>
      </a:lt2>
      <a:accent1>
        <a:srgbClr val="245B78"/>
      </a:accent1>
      <a:accent2>
        <a:srgbClr val="C9785B"/>
      </a:accent2>
      <a:accent3>
        <a:srgbClr val="347AA5"/>
      </a:accent3>
      <a:accent4>
        <a:srgbClr val="566A58"/>
      </a:accent4>
      <a:accent5>
        <a:srgbClr val="A36A32"/>
      </a:accent5>
      <a:accent6>
        <a:srgbClr val="A85F49"/>
      </a:accent6>
      <a:hlink>
        <a:srgbClr val="347AA5"/>
      </a:hlink>
      <a:folHlink>
        <a:srgbClr val="66747D"/>
      </a:folHlink>
    </a:clrScheme>
    <a:fontScheme name="Office">
      <a:majorFont>
        <a:latin typeface="Book Antiqu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nter"/>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pptx-rs</Application>
  <PresentationFormat>On-screen Show (4:3)</PresentationFormat>
  <Paragraphs>0</Paragraphs>
  <Slides>5</Slides>
  <Notes>5</Notes>
  <HiddenSlides>0</HiddenSlides>
  <MMClips>0</MMClips>
  <ScaleCrop>false</ScaleCrop>
  <HeadingPairs>
    <vt:vector size="2" baseType="variant">
      <vt:variant>
        <vt:lpstr>Slide Titles</vt:lpstr>
      </vt:variant>
      <vt:variant>
        <vt:i4>5</vt:i4>
      </vt:variant>
    </vt:vector>
  </HeadingPairs>
  <TitlesOfParts>
    <vt:vector size="5" baseType="lpstr">
      <vt:lpstr>Slide 1</vt:lpstr>
      <vt:lpstr>Works council note (1/3) — what is proposed</vt:lpstr>
      <vt:lpstr>Works council note (2/3) — data, training, volumes</vt:lpstr>
      <vt:lpstr>Works council note (3/3) — calendar and texts</vt:lpstr>
      <vt:lpstr>Licence — keep this notice</vt:lpstr>
    </vt:vector>
  </TitlesOfParts>
  <LinksUpToDate>false</LinksUpToDate>
  <SharedDoc>false</SharedDoc>
  <HyperlinksChanged>false</HyperlinksChanged>
  <AppVersion>1.0000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note to the works council — AI and our data</dc:title>
  <dc:creator>pptx-rs</dc:creator>
  <cp:lastModifiedBy>pptx-rs</cp:lastModifiedBy>
  <cp:revision>1</cp:revision>
  <dcterms:created xsi:type="dcterms:W3CDTF">2026-10-15T10:43:00Z</dcterms:created>
  <dcterms:modified xsi:type="dcterms:W3CDTF">2026-10-15T10:43:00Z</dcterms:modified>
</cp:coreProperties>
</file>