
<file path=[Content_Types].xml><?xml version="1.0" encoding="utf-8"?>
<Types xmlns="http://schemas.openxmlformats.org/package/2006/content-types">
  <Default Extension="png" ContentType="image/pn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
<Relationship Id="rId1" Type="http://schemas.openxmlformats.org/officeDocument/2006/relationships/officeDocument" Target="ppt/presentation.xml"/>
<Relationship Id="rId2" Type="http://schemas.openxmlformats.org/package/2006/relationships/metadata/core-properties" Target="docProps/core.xml"/>
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92" y="-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slideMaster" Target="slideMasters/slideMaster1.xml"/>
<Relationship Id="rId2" Type="http://schemas.openxmlformats.org/officeDocument/2006/relationships/slide" Target="slides/slide1.xml"/>
<Relationship Id="rId3" Type="http://schemas.openxmlformats.org/officeDocument/2006/relationships/slide" Target="slides/slide2.xml"/>
<Relationship Id="rId4" Type="http://schemas.openxmlformats.org/officeDocument/2006/relationships/slide" Target="slides/slide3.xml"/>
<Relationship Id="rId5" Type="http://schemas.openxmlformats.org/officeDocument/2006/relationships/slide" Target="slides/slide4.xml"/>
<Relationship Id="rId6" Type="http://schemas.openxmlformats.org/officeDocument/2006/relationships/slide" Target="slides/slide5.xml"/>
<Relationship Id="rId7" Type="http://schemas.openxmlformats.org/officeDocument/2006/relationships/notesMaster" Target="notesMasters/notesMaster1.xml"/>
<Relationship Id="rId8" Type="http://schemas.openxmlformats.org/officeDocument/2006/relationships/presProps" Target="presProps.xml"/>
<Relationship Id="rId9" Type="http://schemas.openxmlformats.org/officeDocument/2006/relationships/viewProps" Target="viewProps.xml"/>
<Relationship Id="rId10" Type="http://schemas.openxmlformats.org/officeDocument/2006/relationships/theme" Target="theme/theme1.xml"/>
<Relationship Id="rId11" Type="http://schemas.openxmlformats.org/officeDocument/2006/relationships/tableStyles" Target="tableStyles.xml"/>
</Relationships>
</file>

<file path=ppt/notesMasters/_rels/notesMaster1.xml.rels><?xml version="1.0" encoding="UTF-8" standalone="yes"?>
<Relationships xmlns="http://schemas.openxmlformats.org/package/2006/relationships">
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Image Placeholder 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4" name="Notes Placeholder 3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</p:notesStyle>
</p:notesMaster>
</file>

<file path=ppt/notesSlides/_rels/notesSlide1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.xml"/>
<Relationship Id="rId2" Type="http://schemas.openxmlformats.org/officeDocument/2006/relationships/notesMaster" Target="../notesMasters/notesMaster1.xml"/>
</Relationships>
</file>

<file path=ppt/notesSlides/_rels/notesSlide2.xml.rels><?xml version="1.0" encoding="UTF-8" standalone="yes"?>
<Relationships xmlns="http://schemas.openxmlformats.org/package/2006/relationships">
<Relationship Id="rId1" Type="http://schemas.openxmlformats.org/officeDocument/2006/relationships/slide" Target="../slides/slide2.xml"/>
<Relationship Id="rId2" Type="http://schemas.openxmlformats.org/officeDocument/2006/relationships/notesMaster" Target="../notesMasters/notesMaster1.xml"/>
</Relationships>
</file>

<file path=ppt/notesSlides/_rels/notesSlide3.xml.rels><?xml version="1.0" encoding="UTF-8" standalone="yes"?>
<Relationships xmlns="http://schemas.openxmlformats.org/package/2006/relationships">
<Relationship Id="rId1" Type="http://schemas.openxmlformats.org/officeDocument/2006/relationships/slide" Target="../slides/slide3.xml"/>
<Relationship Id="rId2" Type="http://schemas.openxmlformats.org/officeDocument/2006/relationships/notesMaster" Target="../notesMasters/notesMaster1.xml"/>
</Relationships>
</file>

<file path=ppt/notesSlides/_rels/notesSlide4.xml.rels><?xml version="1.0" encoding="UTF-8" standalone="yes"?>
<Relationships xmlns="http://schemas.openxmlformats.org/package/2006/relationships">
<Relationship Id="rId1" Type="http://schemas.openxmlformats.org/officeDocument/2006/relationships/slide" Target="../slides/slide5.xml"/>
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Les quatre diapositives de la réunion ; la note complète, à lire et à verser au dossier, est un autre fichier du kit. À faire relire par votre conseil : ce n’est pas un conseil juridique.</a:t>
            </a:r>
          </a:p>
          <a:p>
            <a:r>
              <a:rPr lang="fr-FR" dirty="0"/>
              <a:t>Image : la scène « une charte que l’on comprend » du jeu d’images DoNotLeak, en attendant la scène demandée à Contee-Design (E-1 : des représentants du personnel lisent une note avec la DPO, ni caméra ni œil). Limite de l’image : pédagogie proposée ; la signature seule ne garantit ni adoption ni conformité.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1}" type="slidenum">
              <a:rPr lang="fr-FR"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DoNotLeak ne surveille personne : des volumes, jamais des personnes ; le texte de chacun n’est lu par personne. Le texte est traité en mémoire, puis oublié ; l’hébergeur (OVH SAS, société française) peut garder des journaux de connexion — adresse IP, date, page — qui ne contiennent jamais le texte. Sources : https://donotleak.contee.eu/security et https://donotleak.contee.eu/legal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2}" type="slidenum">
              <a:rPr lang="fr-FR"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Dans les entreprises d’au moins cinquante salariés, le CSE est informé et consulté sur l’introduction de nouvelles technologies (Code du travail, art. L2312-8) et sur les moyens de contrôle de l’activité des salariés (art. L2312-38) : votre conseil dira si et comment ces articles s’appliquent. Légifrance : https://www.legifrance.gouv.fr/codes/article_lc/LEGIARTI000043975196 ; https://www.legifrance.gouv.fr/codes/article_lc/LEGIARTI000035610275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3}" type="slidenum">
              <a:rPr lang="fr-FR"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Cette mention reste sur la dernière page de toute version adaptée : c’est la condition de la licence CC BY-SA 4.0. Un exemple à adapter, pas un conseil juridique.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5}" type="slidenum">
              <a:rPr lang="fr-FR"/>
              <a:t>5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Relationship Id="rIdLogoC" Type="http://schemas.openxmlformats.org/officeDocument/2006/relationships/image" Target="../media/contee-logo.png"/></Relationships>
</file>

<file path=ppt/slideLayouts/_rels/slideLayout2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3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4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5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6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7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2032000" y="1828800"/>
            <a:ext cx="8128000" cy="1828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Subtitle"/>
          <p:cNvSpPr>
            <a:spLocks noGrp="1"/>
          </p:cNvSpPr>
          <p:nvPr>
            <p:ph type="subTitle"/>
          </p:nvPr>
        </p:nvSpPr>
        <p:spPr>
          <a:xfrm>
            <a:off x="2032000" y="3657600"/>
            <a:ext cx="8128000" cy="9144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pic>
        <p:nvPicPr>
          <p:cNvPr id="30" name="Contee Cover Logo"/>
          <p:cNvPicPr>
            <a:picLocks noChangeAspect="1"/>
          </p:cNvPicPr>
          <p:nvPr/>
        </p:nvPicPr>
        <p:blipFill>
          <a:blip r:embed="rIdLogoC"/>
          <a:stretch>
            <a:fillRect/>
          </a:stretch>
        </p:blipFill>
        <p:spPr>
          <a:xfrm>
            <a:off x="4496000" y="600000"/>
            <a:ext cx="3200000" cy="2133600"/>
          </a:xfrm>
          <a:prstGeom prst="rect">
            <a:avLst/>
          </a:prstGeom>
        </p:spPr>
      </p:pic>
    </p:spTree>
  </p:cSld>
  <p:clrMapOvr>
    <a:masterClrMapping/>
  </p:clrMapOvr>
  <p:hf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Content Left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5367200" cy="4525963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4" name="Content Right"/>
          <p:cNvSpPr>
            <a:spLocks noGrp="1"/>
          </p:cNvSpPr>
          <p:nvPr>
            <p:ph type="body" idx="2"/>
          </p:nvPr>
        </p:nvSpPr>
        <p:spPr>
          <a:xfrm>
            <a:off x="6215200" y="1600200"/>
            <a:ext cx="5367200" cy="4525963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1600200"/>
            <a:ext cx="10972800" cy="1828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Subtitle"/>
          <p:cNvSpPr>
            <a:spLocks noGrp="1"/>
          </p:cNvSpPr>
          <p:nvPr>
            <p:ph type="body" idx="1"/>
          </p:nvPr>
        </p:nvSpPr>
        <p:spPr>
          <a:xfrm>
            <a:off x="609600" y="3657600"/>
            <a:ext cx="10972800" cy="13716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Big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80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609600" y="1200000"/>
            <a:ext cx="10972800" cy="500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slideLayout" Target="../slideLayouts/slideLayout2.xml"/>
<Relationship Id="rId3" Type="http://schemas.openxmlformats.org/officeDocument/2006/relationships/slideLayout" Target="../slideLayouts/slideLayout3.xml"/>
<Relationship Id="rId4" Type="http://schemas.openxmlformats.org/officeDocument/2006/relationships/slideLayout" Target="../slideLayouts/slideLayout4.xml"/>
<Relationship Id="rId5" Type="http://schemas.openxmlformats.org/officeDocument/2006/relationships/slideLayout" Target="../slideLayouts/slideLayout5.xml"/>
<Relationship Id="rId6" Type="http://schemas.openxmlformats.org/officeDocument/2006/relationships/slideLayout" Target="../slideLayouts/slideLayout6.xml"/>
<Relationship Id="rId7" Type="http://schemas.openxmlformats.org/officeDocument/2006/relationships/slideLayout" Target="../slideLayouts/slideLayout7.xml"/>
<Relationship Id="rId8" Type="http://schemas.openxmlformats.org/officeDocument/2006/relationships/theme" Target="../theme/theme1.xml"/>
<Relationship Id="rIdLogoC" Type="http://schemas.openxmlformats.org/officeDocument/2006/relationships/image" Target="../media/contee-logo.png"/><Relationship Id="rIdIconC" Type="http://schemas.openxmlformats.org/officeDocument/2006/relationships/image" Target="../media/contee-icon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e Footer Band"/>
          <p:cNvSpPr/>
          <p:nvPr/>
        </p:nvSpPr>
        <p:spPr>
          <a:xfrm>
            <a:off x="0" y="6460000"/>
            <a:ext cx="12192000" cy="398000"/>
          </a:xfrm>
          <a:prstGeom prst="rect">
            <a:avLst/>
          </a:prstGeom>
          <a:solidFill>
            <a:srgbClr val="EFF4F7"/>
          </a:solidFill>
          <a:ln>
            <a:noFill/>
          </a:ln>
        </p:spPr>
        <p:txBody>
          <a:bodyPr/>
          <a:lstStyle/>
          <a:p/>
        </p:txBody>
      </p:sp>
      <p:sp>
        <p:nvSpPr>
          <p:cNvPr id="21" name="Contee Footer Line"/>
          <p:cNvSpPr/>
          <p:nvPr/>
        </p:nvSpPr>
        <p:spPr>
          <a:xfrm>
            <a:off x="0" y="6460000"/>
            <a:ext cx="12192000" cy="12700"/>
          </a:xfrm>
          <a:prstGeom prst="rect">
            <a:avLst/>
          </a:prstGeom>
          <a:solidFill>
            <a:srgbClr val="DCE5EA"/>
          </a:solidFill>
          <a:ln>
            <a:noFill/>
          </a:ln>
        </p:spPr>
        <p:txBody>
          <a:bodyPr/>
          <a:lstStyle/>
          <a:p/>
        </p:txBody>
      </p:sp>
      <p:sp>
        <p:nvSpPr>
          <p:cNvPr id="22" name="Contee Accent"/>
          <p:cNvSpPr/>
          <p:nvPr/>
        </p:nvSpPr>
        <p:spPr>
          <a:xfrm>
            <a:off x="609600" y="6440950"/>
            <a:ext cx="914400" cy="38100"/>
          </a:xfrm>
          <a:prstGeom prst="rect">
            <a:avLst/>
          </a:prstGeom>
          <a:solidFill>
            <a:srgbClr val="C9785B"/>
          </a:solidFill>
          <a:ln>
            <a:noFill/>
          </a:ln>
        </p:spPr>
        <p:txBody>
          <a:bodyPr/>
          <a:lstStyle/>
          <a:p/>
        </p:txBody>
      </p:sp>
      <p:pic>
        <p:nvPicPr>
          <p:cNvPr id="23" name="Contee Logo"/>
          <p:cNvPicPr>
            <a:picLocks noChangeAspect="1"/>
          </p:cNvPicPr>
          <p:nvPr/>
        </p:nvPicPr>
        <p:blipFill>
          <a:blip r:embed="rIdLogoC"/>
          <a:stretch>
            <a:fillRect/>
          </a:stretch>
        </p:blipFill>
        <p:spPr>
          <a:xfrm>
            <a:off x="10682400" y="152400"/>
            <a:ext cx="900000" cy="600000"/>
          </a:xfrm>
          <a:prstGeom prst="rect">
            <a:avLst/>
          </a:prstGeom>
        </p:spPr>
      </p:pic>
      <p:pic>
        <p:nvPicPr>
          <p:cNvPr id="24" name="Contee Icon"/>
          <p:cNvPicPr>
            <a:picLocks noChangeAspect="1"/>
          </p:cNvPicPr>
          <p:nvPr/>
        </p:nvPicPr>
        <p:blipFill>
          <a:blip r:embed="rIdIconC"/>
          <a:stretch>
            <a:fillRect/>
          </a:stretch>
        </p:blipFill>
        <p:spPr>
          <a:xfrm>
            <a:off x="10540000" y="6505000"/>
            <a:ext cx="300000" cy="300000"/>
          </a:xfrm>
          <a:prstGeom prst="rect">
            <a:avLst/>
          </a:prstGeom>
        </p:spPr>
      </p:pic>
      <p:sp>
        <p:nvSpPr>
          <p:cNvPr id="25" name="Title Placeholder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72800" cy="914400"/>
          </a:xfrm>
          <a:prstGeom prst="rect">
            <a:avLst/>
          </a:prstGeom>
        </p:spPr>
        <p:txBody>
          <a:bodyPr anchor="ctr"/>
          <a:lstStyle/>
          <a:p/>
        </p:txBody>
      </p:sp>
      <p:sp>
        <p:nvSpPr>
          <p:cNvPr id="26" name="Body Placeholder"/>
          <p:cNvSpPr>
            <a:spLocks noGrp="1"/>
          </p:cNvSpPr>
          <p:nvPr>
            <p:ph type="body" idx="1"/>
          </p:nvPr>
        </p:nvSpPr>
        <p:spPr>
          <a:xfrm>
            <a:off x="609600" y="1371600"/>
            <a:ext cx="10972800" cy="4700000"/>
          </a:xfrm>
          <a:prstGeom prst="rect">
            <a:avLst/>
          </a:prstGeom>
        </p:spPr>
        <p:txBody>
          <a:bodyPr anchor="ctr"/>
          <a:lstStyle/>
          <a:p/>
        </p:txBody>
      </p:sp>
      <p:sp>
        <p:nvSpPr>
          <p:cNvPr id="27" name="Footer Placehold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/>
        </p:txBody>
      </p:sp>
      <p:sp>
        <p:nvSpPr>
          <p:cNvPr id="28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dt="0"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5.xml"/>
<Relationship Id="rId2" Type="http://schemas.openxmlformats.org/officeDocument/2006/relationships/notesSlide" Target="../notesSlides/notesSlide1.xml"/>
<Relationship Id="rId3" Type="http://schemas.openxmlformats.org/officeDocument/2006/relationships/image" Target="../media/image1.jpg"/>
</Relationships>
</file>

<file path=ppt/slides/_rels/slide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2.xml"/>
</Relationships>
</file>

<file path=ppt/slides/_rels/slide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3.xml"/>
</Relationships>
</file>

<file path=ppt/slides/_rels/slide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4.xml"/>
</Relationships>
</file>

<file path=ppt/slides/_rels/slide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4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pic>
        <p:nvPicPr>
          <p:cNvPr id="23" name="28-une-charte-que-l-on-comprend.jpg" descr="contee:hero"/>
          <p:cNvPicPr>
            <a:picLocks noChangeAspect="1"/>
          </p:cNvPicPr>
          <p:nvPr/>
        </p:nvPicPr>
        <p:blipFill>
          <a:blip r:embed="rId3"/>
          <a:srcRect l="0" t="2901" r="0" b="2901"/>
          <a:stretch>
            <a:fillRect/>
          </a:stretch>
        </p:blipFill>
        <p:spPr>
          <a:xfrm>
            <a:off x="0" y="0"/>
            <a:ext cx="12192000" cy="6460000"/>
          </a:xfrm>
          <a:prstGeom prst="rect">
            <a:avLst/>
          </a:prstGeom>
        </p:spPr>
      </p:pic>
      <p:sp>
        <p:nvSpPr>
          <p:cNvPr id="10" name="Shape 10"/>
          <p:cNvSpPr/>
          <p:nvPr/>
        </p:nvSpPr>
        <p:spPr>
          <a:xfrm>
            <a:off x="0" y="4250000"/>
            <a:ext cx="12192000" cy="1820000"/>
          </a:xfrm>
          <a:prstGeom prst="rect">
            <a:avLst/>
          </a:prstGeom>
          <a:solidFill>
            <a:srgbClr val="14181E">
              <a:alpha val="58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11" name="Shape 11"/>
          <p:cNvSpPr/>
          <p:nvPr/>
        </p:nvSpPr>
        <p:spPr>
          <a:xfrm>
            <a:off x="760000" y="4550000"/>
            <a:ext cx="10600000" cy="8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3600" dirty="0">
                <a:solidFill>
                  <a:srgbClr val="FFFFFF"/>
                </a:solidFill>
                <a:latin typeface="+mj-lt"/>
              </a:rPr>
              <a:t>L’IA et nos données — information du CSE</a:t>
            </a:r>
          </a:p>
        </p:txBody>
      </p:sp>
      <p:sp>
        <p:nvSpPr>
          <p:cNvPr id="12" name="Shape 12"/>
          <p:cNvSpPr/>
          <p:nvPr/>
        </p:nvSpPr>
        <p:spPr>
          <a:xfrm>
            <a:off x="760000" y="5450000"/>
            <a:ext cx="10600000" cy="4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800" dirty="0">
                <a:solidFill>
                  <a:srgbClr val="FFFFFF"/>
                </a:solidFill>
                <a:latin typeface="+mn-lt"/>
              </a:rPr>
              <a:t>[Organisme] · réunion du [date] · à faire relire par votre conseil</a:t>
            </a:r>
          </a:p>
        </p:txBody>
      </p:sp>
      <p:sp>
        <p:nvSpPr>
          <p:cNvPr id="60" name="Hero Band"/>
          <p:cNvSpPr/>
          <p:nvPr/>
        </p:nvSpPr>
        <p:spPr>
          <a:xfrm>
            <a:off x="0" y="6460000"/>
            <a:ext cx="12192000" cy="398000"/>
          </a:xfrm>
          <a:prstGeom prst="rect">
            <a:avLst/>
          </a:prstGeom>
          <a:solidFill>
            <a:srgbClr val="EFF4F7"/>
          </a:solidFill>
          <a:ln>
            <a:noFill/>
          </a:ln>
        </p:spPr>
        <p:txBody>
          <a:bodyPr/>
          <a:lstStyle/>
          <a:p/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Ce que fait l’outil, ce qu’il ne fait jamais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850000"/>
            <a:ext cx="5230000" cy="5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760000" y="1850000"/>
            <a:ext cx="5110000" cy="5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600" b="1" dirty="0">
                <a:solidFill>
                  <a:srgbClr val="FFFFFF"/>
                </a:solidFill>
                <a:latin typeface="+mn-lt"/>
              </a:rPr>
              <a:t>Ce qu’il fait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460000"/>
            <a:ext cx="5230000" cy="233168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834280" y="2560000"/>
            <a:ext cx="4961440" cy="21316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R="0" marL="262890" indent="-262890">
              <a:buSzPct val="100000"/>
              <a:buFont typeface="+mn-lt"/>
              <a:buChar char="•"/>
            </a:pPr>
            <a:r>
              <a:rPr lang="fr-FR" sz="1800" dirty="0">
                <a:solidFill>
                  <a:srgbClr val="243039"/>
                </a:solidFill>
                <a:latin typeface="+mn-lt"/>
              </a:rPr>
              <a:t>Repère les données personnelles et les clés d’accès</a:t>
            </a:r>
          </a:p>
          <a:p>
            <a:pPr algn="l" marR="0" marL="262890" indent="-262890">
              <a:buSzPct val="100000"/>
              <a:buFont typeface="+mn-lt"/>
              <a:buChar char="•"/>
            </a:pPr>
            <a:r>
              <a:rPr lang="fr-FR" sz="1800" dirty="0">
                <a:solidFill>
                  <a:srgbClr val="243039"/>
                </a:solidFill>
                <a:latin typeface="+mn-lt"/>
              </a:rPr>
              <a:t>Montre chaque détection, avant l’envoi</a:t>
            </a:r>
          </a:p>
          <a:p>
            <a:pPr algn="l" marR="0" marL="262890" indent="-262890">
              <a:buSzPct val="100000"/>
              <a:buFont typeface="+mn-lt"/>
              <a:buChar char="•"/>
            </a:pPr>
            <a:r>
              <a:rPr lang="fr-FR" sz="1800" dirty="0">
                <a:solidFill>
                  <a:srgbClr val="243039"/>
                </a:solidFill>
                <a:latin typeface="+mn-lt"/>
              </a:rPr>
              <a:t>Remplace ce que la personne choisit de protéger</a:t>
            </a:r>
          </a:p>
          <a:p>
            <a:pPr algn="l" marR="0" marL="262890" indent="-262890">
              <a:buSzPct val="100000"/>
              <a:buFont typeface="+mn-lt"/>
              <a:buChar char="•"/>
            </a:pPr>
            <a:r>
              <a:rPr lang="fr-FR" sz="1800" dirty="0">
                <a:solidFill>
                  <a:srgbClr val="243039"/>
                </a:solidFill>
                <a:latin typeface="+mn-lt"/>
              </a:rPr>
              <a:t>Laisse la décision à la personne</a:t>
            </a:r>
          </a:p>
        </p:txBody>
      </p:sp>
      <p:sp>
        <p:nvSpPr>
          <p:cNvPr id="14" name="Shape 14"/>
          <p:cNvSpPr/>
          <p:nvPr/>
        </p:nvSpPr>
        <p:spPr>
          <a:xfrm>
            <a:off x="6270000" y="1850000"/>
            <a:ext cx="5230000" cy="540000"/>
          </a:xfrm>
          <a:prstGeom prst="roundRect">
            <a:avLst/>
          </a:prstGeom>
          <a:solidFill>
            <a:srgbClr val="C9785B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5" name="Shape 15"/>
          <p:cNvSpPr/>
          <p:nvPr/>
        </p:nvSpPr>
        <p:spPr>
          <a:xfrm>
            <a:off x="6330000" y="1850000"/>
            <a:ext cx="5110000" cy="5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600" b="1" dirty="0">
                <a:solidFill>
                  <a:srgbClr val="FFFFFF"/>
                </a:solidFill>
                <a:latin typeface="+mn-lt"/>
              </a:rPr>
              <a:t>Ce qu’il ne fait jamais</a:t>
            </a:r>
          </a:p>
        </p:txBody>
      </p:sp>
      <p:sp>
        <p:nvSpPr>
          <p:cNvPr id="16" name="Shape 16"/>
          <p:cNvSpPr/>
          <p:nvPr/>
        </p:nvSpPr>
        <p:spPr>
          <a:xfrm>
            <a:off x="6270000" y="2460000"/>
            <a:ext cx="5230000" cy="2331680"/>
          </a:xfrm>
          <a:prstGeom prst="roundRect">
            <a:avLst/>
          </a:prstGeom>
          <a:solidFill>
            <a:srgbClr val="FBFCFD"/>
          </a:solidFill>
          <a:ln w="19050">
            <a:solidFill>
              <a:srgbClr val="C9785B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6404280" y="2560000"/>
            <a:ext cx="4961440" cy="21316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R="0" marL="262890" indent="-262890">
              <a:buSzPct val="100000"/>
              <a:buFont typeface="+mn-lt"/>
              <a:buChar char="•"/>
            </a:pPr>
            <a:r>
              <a:rPr lang="fr-FR" sz="1800" dirty="0">
                <a:solidFill>
                  <a:srgbClr val="243039"/>
                </a:solidFill>
                <a:latin typeface="+mn-lt"/>
              </a:rPr>
              <a:t>Garder une copie du texte ou le journaliser</a:t>
            </a:r>
          </a:p>
          <a:p>
            <a:pPr algn="l" marR="0" marL="262890" indent="-262890">
              <a:buSzPct val="100000"/>
              <a:buFont typeface="+mn-lt"/>
              <a:buChar char="•"/>
            </a:pPr>
            <a:r>
              <a:rPr lang="fr-FR" sz="1800" dirty="0">
                <a:solidFill>
                  <a:srgbClr val="243039"/>
                </a:solidFill>
                <a:latin typeface="+mn-lt"/>
              </a:rPr>
              <a:t>Laisser quiconque lire ce qui est collé</a:t>
            </a:r>
          </a:p>
          <a:p>
            <a:pPr algn="l" marR="0" marL="262890" indent="-262890">
              <a:buSzPct val="100000"/>
              <a:buFont typeface="+mn-lt"/>
              <a:buChar char="•"/>
            </a:pPr>
            <a:r>
              <a:rPr lang="fr-FR" sz="1800" dirty="0">
                <a:solidFill>
                  <a:srgbClr val="243039"/>
                </a:solidFill>
                <a:latin typeface="+mn-lt"/>
              </a:rPr>
              <a:t>Demander un compte, signaler une personne</a:t>
            </a:r>
          </a:p>
          <a:p>
            <a:pPr algn="l" marR="0" marL="262890" indent="-262890">
              <a:buSzPct val="100000"/>
              <a:buFont typeface="+mn-lt"/>
              <a:buChar char="•"/>
            </a:pPr>
            <a:r>
              <a:rPr lang="fr-FR" sz="1800" dirty="0">
                <a:solidFill>
                  <a:srgbClr val="243039"/>
                </a:solidFill>
                <a:latin typeface="+mn-lt"/>
              </a:rPr>
              <a:t>Décider à la place de quelqu’un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2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Le calendrier</a:t>
            </a:r>
          </a:p>
        </p:txBody>
      </p:sp>
      <p:sp>
        <p:nvSpPr>
          <p:cNvPr id="10" name="Shape 10"/>
          <p:cNvSpPr/>
          <p:nvPr/>
        </p:nvSpPr>
        <p:spPr>
          <a:xfrm>
            <a:off x="3700000" y="1520000"/>
            <a:ext cx="4800000" cy="588000"/>
          </a:xfrm>
          <a:prstGeom prst="roundRect">
            <a:avLst/>
          </a:prstGeom>
          <a:solidFill>
            <a:srgbClr val="EFF4F7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3740000" y="1520000"/>
            <a:ext cx="4720000" cy="588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Information du CSE : [date]</a:t>
            </a:r>
          </a:p>
        </p:txBody>
      </p:sp>
      <p:sp>
        <p:nvSpPr>
          <p:cNvPr id="12" name="Shape 12"/>
          <p:cNvSpPr/>
          <p:nvPr/>
        </p:nvSpPr>
        <p:spPr>
          <a:xfrm>
            <a:off x="3700000" y="2348000"/>
            <a:ext cx="4800000" cy="588000"/>
          </a:xfrm>
          <a:prstGeom prst="roundRect">
            <a:avLst/>
          </a:prstGeom>
          <a:solidFill>
            <a:srgbClr val="EFF4F7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3740000" y="2348000"/>
            <a:ext cx="4720000" cy="588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Questions et échanges</a:t>
            </a:r>
          </a:p>
        </p:txBody>
      </p:sp>
      <p:sp>
        <p:nvSpPr>
          <p:cNvPr id="14" name="Shape 14"/>
          <p:cNvSpPr/>
          <p:nvPr/>
        </p:nvSpPr>
        <p:spPr>
          <a:xfrm>
            <a:off x="3700000" y="3176000"/>
            <a:ext cx="4800000" cy="588000"/>
          </a:xfrm>
          <a:prstGeom prst="roundRect">
            <a:avLst/>
          </a:prstGeom>
          <a:solidFill>
            <a:srgbClr val="EFF4F7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5" name="Shape 15"/>
          <p:cNvSpPr/>
          <p:nvPr/>
        </p:nvSpPr>
        <p:spPr>
          <a:xfrm>
            <a:off x="3740000" y="3176000"/>
            <a:ext cx="4720000" cy="588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Avis, lorsque le droit l’exige</a:t>
            </a:r>
          </a:p>
        </p:txBody>
      </p:sp>
      <p:sp>
        <p:nvSpPr>
          <p:cNvPr id="16" name="Shape 16"/>
          <p:cNvSpPr/>
          <p:nvPr/>
        </p:nvSpPr>
        <p:spPr>
          <a:xfrm>
            <a:off x="3700000" y="4004000"/>
            <a:ext cx="4800000" cy="588000"/>
          </a:xfrm>
          <a:prstGeom prst="roundRect">
            <a:avLst/>
          </a:prstGeom>
          <a:solidFill>
            <a:srgbClr val="EFF4F7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3740000" y="4004000"/>
            <a:ext cx="4720000" cy="588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Lancement : [date]</a:t>
            </a:r>
          </a:p>
        </p:txBody>
      </p:sp>
      <p:sp>
        <p:nvSpPr>
          <p:cNvPr id="18" name="Shape 18"/>
          <p:cNvSpPr/>
          <p:nvPr/>
        </p:nvSpPr>
        <p:spPr>
          <a:xfrm>
            <a:off x="3700000" y="4832000"/>
            <a:ext cx="4800000" cy="588000"/>
          </a:xfrm>
          <a:prstGeom prst="roundRect">
            <a:avLst/>
          </a:prstGeom>
          <a:solidFill>
            <a:srgbClr val="EFF4F7"/>
          </a:solidFill>
          <a:ln w="28575">
            <a:solidFill>
              <a:srgbClr val="245B78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3740000" y="4832000"/>
            <a:ext cx="4720000" cy="588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Bilan au CSE à 90 jours</a:t>
            </a:r>
          </a:p>
        </p:txBody>
      </p:sp>
      <p:cxnSp>
        <p:nvCxnSpPr>
          <p:cNvPr id="60" name="Connector 60"/>
          <p:cNvCxnSpPr>
</p:cNvCxnSpPr>
          <p:nvPr/>
        </p:nvCxnSpPr>
        <p:spPr>
          <a:xfrm>
            <a:off x="6100000" y="2128000"/>
            <a:ext cx="0" cy="20000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61" name="Connector 61"/>
          <p:cNvCxnSpPr>
</p:cNvCxnSpPr>
          <p:nvPr/>
        </p:nvCxnSpPr>
        <p:spPr>
          <a:xfrm>
            <a:off x="6100000" y="2956000"/>
            <a:ext cx="0" cy="20000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62" name="Connector 62"/>
          <p:cNvCxnSpPr>
</p:cNvCxnSpPr>
          <p:nvPr/>
        </p:nvCxnSpPr>
        <p:spPr>
          <a:xfrm>
            <a:off x="6100000" y="3784000"/>
            <a:ext cx="0" cy="20000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63" name="Connector 63"/>
          <p:cNvCxnSpPr>
</p:cNvCxnSpPr>
          <p:nvPr/>
        </p:nvCxnSpPr>
        <p:spPr>
          <a:xfrm>
            <a:off x="6100000" y="4612000"/>
            <a:ext cx="0" cy="20000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3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1600200"/>
            <a:ext cx="10972800" cy="18288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fr-FR" sz="3000" b="0" i="0" dirty="0">
                <a:solidFill>
                  <a:srgbClr val="A85F49"/>
                </a:solidFill>
                <a:latin typeface="+mj-lt"/>
              </a:rPr>
              <a:t>Des volumes, jamais des personnes.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4000000"/>
            <a:ext cx="10800000" cy="4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800" dirty="0">
                <a:solidFill>
                  <a:srgbClr val="66747D"/>
                </a:solidFill>
                <a:latin typeface="+mn-lt"/>
              </a:rPr>
              <a:t>[Nom, fonction — le DPO] · [adresse]</a:t>
            </a:r>
          </a:p>
        </p:txBody>
      </p:sp>
      <p:sp>
        <p:nvSpPr>
          <p:cNvPr id="11" name="Shape 11"/>
          <p:cNvSpPr/>
          <p:nvPr/>
        </p:nvSpPr>
        <p:spPr>
          <a:xfrm>
            <a:off x="700000" y="470000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2" name="Shape 12"/>
          <p:cNvSpPr/>
          <p:nvPr/>
        </p:nvSpPr>
        <p:spPr>
          <a:xfrm>
            <a:off x="654280" y="4860000"/>
            <a:ext cx="3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b="1" dirty="0">
                <a:solidFill>
                  <a:srgbClr val="245B78"/>
                </a:solidFill>
                <a:latin typeface="+mn-lt"/>
              </a:rPr>
              <a:t>1.</a:t>
            </a:r>
          </a:p>
        </p:txBody>
      </p:sp>
      <p:sp>
        <p:nvSpPr>
          <p:cNvPr id="13" name="Shape 13"/>
          <p:cNvSpPr/>
          <p:nvPr/>
        </p:nvSpPr>
        <p:spPr>
          <a:xfrm>
            <a:off x="1034280" y="4860000"/>
            <a:ext cx="29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Lire la note et le projet de charte IA</a:t>
            </a:r>
          </a:p>
        </p:txBody>
      </p:sp>
      <p:sp>
        <p:nvSpPr>
          <p:cNvPr id="14" name="Shape 14"/>
          <p:cNvSpPr/>
          <p:nvPr/>
        </p:nvSpPr>
        <p:spPr>
          <a:xfrm>
            <a:off x="4374280" y="4860000"/>
            <a:ext cx="3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b="1" dirty="0">
                <a:solidFill>
                  <a:srgbClr val="245B78"/>
                </a:solidFill>
                <a:latin typeface="+mn-lt"/>
              </a:rPr>
              <a:t>2.</a:t>
            </a:r>
          </a:p>
        </p:txBody>
      </p:sp>
      <p:sp>
        <p:nvSpPr>
          <p:cNvPr id="15" name="Shape 15"/>
          <p:cNvSpPr/>
          <p:nvPr/>
        </p:nvSpPr>
        <p:spPr>
          <a:xfrm>
            <a:off x="4754280" y="4860000"/>
            <a:ext cx="29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Poser vos questions avant le [date]</a:t>
            </a:r>
          </a:p>
        </p:txBody>
      </p:sp>
      <p:sp>
        <p:nvSpPr>
          <p:cNvPr id="16" name="Shape 16"/>
          <p:cNvSpPr/>
          <p:nvPr/>
        </p:nvSpPr>
        <p:spPr>
          <a:xfrm>
            <a:off x="8094280" y="4860000"/>
            <a:ext cx="3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b="1" dirty="0">
                <a:solidFill>
                  <a:srgbClr val="245B78"/>
                </a:solidFill>
                <a:latin typeface="+mn-lt"/>
              </a:rPr>
              <a:t>3.</a:t>
            </a:r>
          </a:p>
        </p:txBody>
      </p:sp>
      <p:sp>
        <p:nvSpPr>
          <p:cNvPr id="17" name="Shape 17"/>
          <p:cNvSpPr/>
          <p:nvPr/>
        </p:nvSpPr>
        <p:spPr>
          <a:xfrm>
            <a:off x="8474280" y="4860000"/>
            <a:ext cx="29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Le bilan au CSE, à 90 jours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4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Licence — gardez cette mention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700" dirty="0">
                <a:solidFill>
                  <a:srgbClr val="245B78"/>
                </a:solidFill>
                <a:latin typeface="+mn-lt"/>
              </a:rPr>
              <a:t>Source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Adapté du kit DoNotLeak publié par Contee (https://donotleak.contee.eu/dpo) sous licence Creative Commons Attribution – Partage dans les mêmes conditions 4.0 (CC BY-SA 4.0, https://creativecommons.org/licenses/by-sa/4.0/deed.fr).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86045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3136800"/>
            <a:ext cx="260000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700" dirty="0">
                <a:solidFill>
                  <a:srgbClr val="245B78"/>
                </a:solidFill>
                <a:latin typeface="+mn-lt"/>
              </a:rPr>
              <a:t>Ce que vous pouvez faire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3136800"/>
            <a:ext cx="799144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Vous pouvez le copier, l’adapter et le diffuser, pour tout usage, en citant Contee.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400957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4285920"/>
            <a:ext cx="2600000" cy="852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700" dirty="0">
                <a:solidFill>
                  <a:srgbClr val="245B78"/>
                </a:solidFill>
                <a:latin typeface="+mn-lt"/>
              </a:rPr>
              <a:t>Si vous l’adaptez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4285920"/>
            <a:ext cx="7991440" cy="852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Partage dans les mêmes conditions : si vous publiez une version adaptée, publiez-la sous la même licence, pour que chacun puisse à son tour profiter des améliorations.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5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ntee">
  <a:themeElements>
    <a:clrScheme name="Contee">
      <a:dk1>
        <a:srgbClr val="243039"/>
      </a:dk1>
      <a:lt1>
        <a:srgbClr val="F7F9FA"/>
      </a:lt1>
      <a:dk2>
        <a:srgbClr val="302621"/>
      </a:dk2>
      <a:lt2>
        <a:srgbClr val="EFF4F7"/>
      </a:lt2>
      <a:accent1>
        <a:srgbClr val="245B78"/>
      </a:accent1>
      <a:accent2>
        <a:srgbClr val="C9785B"/>
      </a:accent2>
      <a:accent3>
        <a:srgbClr val="347AA5"/>
      </a:accent3>
      <a:accent4>
        <a:srgbClr val="566A58"/>
      </a:accent4>
      <a:accent5>
        <a:srgbClr val="A36A32"/>
      </a:accent5>
      <a:accent6>
        <a:srgbClr val="A85F49"/>
      </a:accent6>
      <a:hlink>
        <a:srgbClr val="347AA5"/>
      </a:hlink>
      <a:folHlink>
        <a:srgbClr val="66747D"/>
      </a:folHlink>
    </a:clrScheme>
    <a:fontScheme name="Office">
      <a:majorFont>
        <a:latin typeface="Book Antiqu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nter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pptx-rs</Application>
  <PresentationFormat>On-screen Show (4:3)</PresentationFormat>
  <Paragraphs>0</Paragraphs>
  <Slides>5</Slides>
  <Notes>4</Notes>
  <HiddenSlides>0</HiddenSlides>
  <MMClips>0</MMClips>
  <ScaleCrop>false</ScaleCrop>
  <HeadingPairs>
    <vt:vector size="2" baseType="variant">
      <vt:variant>
        <vt:lpstr>Slide Titles</vt:lpstr>
      </vt:variant>
      <vt:variant>
        <vt:i4>5</vt:i4>
      </vt:variant>
    </vt:vector>
  </HeadingPairs>
  <TitlesOfParts>
    <vt:vector size="5" baseType="lpstr">
      <vt:lpstr>Slide 1</vt:lpstr>
      <vt:lpstr>Ce que fait l’outil, ce qu’il ne fait jamais</vt:lpstr>
      <vt:lpstr>Le calendrier</vt:lpstr>
      <vt:lpstr>Des volumes, jamais des personnes.</vt:lpstr>
      <vt:lpstr>Licence — gardez cette mention</vt:lpstr>
    </vt:vector>
  </TitlesOfParts>
  <LinksUpToDate>false</LinksUpToDate>
  <SharedDoc>false</SharedDoc>
  <HyperlinksChanged>false</HyperlinksChanged>
  <AppVersion>1.0000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L’IA et nos données — information du CSE</dc:title>
  <dc:creator>pptx-rs</dc:creator>
  <cp:lastModifiedBy>pptx-rs</cp:lastModifiedBy>
  <cp:revision>1</cp:revision>
  <dcterms:created xsi:type="dcterms:W3CDTF">2026-10-15T10:43:02Z</dcterms:created>
  <dcterms:modified xsi:type="dcterms:W3CDTF">2026-10-15T10:43:02Z</dcterms:modified>
</cp:coreProperties>
</file>